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Lst>
  <p:notesMasterIdLst>
    <p:notesMasterId r:id="rId17"/>
  </p:notesMasterIdLst>
  <p:sldIdLst>
    <p:sldId id="293" r:id="rId3"/>
    <p:sldId id="3542" r:id="rId4"/>
    <p:sldId id="3540" r:id="rId5"/>
    <p:sldId id="3547" r:id="rId6"/>
    <p:sldId id="3544" r:id="rId7"/>
    <p:sldId id="3545" r:id="rId8"/>
    <p:sldId id="3549" r:id="rId9"/>
    <p:sldId id="3543" r:id="rId10"/>
    <p:sldId id="3548" r:id="rId11"/>
    <p:sldId id="793" r:id="rId12"/>
    <p:sldId id="3512" r:id="rId13"/>
    <p:sldId id="3533" r:id="rId14"/>
    <p:sldId id="3531" r:id="rId15"/>
    <p:sldId id="262" r:id="rId16"/>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94227" autoAdjust="0"/>
  </p:normalViewPr>
  <p:slideViewPr>
    <p:cSldViewPr snapToGrid="0">
      <p:cViewPr varScale="1">
        <p:scale>
          <a:sx n="90" d="100"/>
          <a:sy n="90" d="100"/>
        </p:scale>
        <p:origin x="100"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6AE75A-21D4-4479-BC0B-2867C62D6C93}" type="doc">
      <dgm:prSet loTypeId="urn:microsoft.com/office/officeart/2008/layout/LinedList" loCatId="list" qsTypeId="urn:microsoft.com/office/officeart/2005/8/quickstyle/simple5" qsCatId="simple" csTypeId="urn:microsoft.com/office/officeart/2005/8/colors/accent2_1" csCatId="accent2" phldr="1"/>
      <dgm:spPr/>
      <dgm:t>
        <a:bodyPr/>
        <a:lstStyle/>
        <a:p>
          <a:endParaRPr lang="lv-LV"/>
        </a:p>
      </dgm:t>
    </dgm:pt>
    <dgm:pt modelId="{79389219-12A4-4AA7-A2D8-059B8CC762E9}">
      <dgm:prSet phldrT="[Text]"/>
      <dgm:spPr/>
      <dgm:t>
        <a:bodyPr/>
        <a:lstStyle/>
        <a:p>
          <a:r>
            <a:rPr lang="lv-LV" dirty="0"/>
            <a:t>Mērķtiecīgi, risku analīzē balstīti muitas kontroles pasākumi  </a:t>
          </a:r>
        </a:p>
      </dgm:t>
    </dgm:pt>
    <dgm:pt modelId="{4C2E88A9-0FDC-4CDF-A01F-887E8B2DFD29}" type="parTrans" cxnId="{41A794BD-7037-46E6-A0DF-D097F7204042}">
      <dgm:prSet/>
      <dgm:spPr/>
      <dgm:t>
        <a:bodyPr/>
        <a:lstStyle/>
        <a:p>
          <a:endParaRPr lang="lv-LV"/>
        </a:p>
      </dgm:t>
    </dgm:pt>
    <dgm:pt modelId="{0E5EB9CE-1B96-43A5-BE95-A8F38D63B40C}" type="sibTrans" cxnId="{41A794BD-7037-46E6-A0DF-D097F7204042}">
      <dgm:prSet/>
      <dgm:spPr/>
      <dgm:t>
        <a:bodyPr/>
        <a:lstStyle/>
        <a:p>
          <a:endParaRPr lang="lv-LV"/>
        </a:p>
      </dgm:t>
    </dgm:pt>
    <dgm:pt modelId="{A0841E74-4D5B-479E-83A0-9A66C5A3B859}">
      <dgm:prSet/>
      <dgm:spPr/>
      <dgm:t>
        <a:bodyPr/>
        <a:lstStyle/>
        <a:p>
          <a:r>
            <a:rPr lang="lv-LV" dirty="0"/>
            <a:t>Sankciju apiešanas mēģinājumu novēršana</a:t>
          </a:r>
        </a:p>
      </dgm:t>
    </dgm:pt>
    <dgm:pt modelId="{16B575D8-4C71-43DB-B91B-E2A715C7622F}" type="parTrans" cxnId="{4FAAC3D8-0967-4B25-9EA4-BE65A2FD65A0}">
      <dgm:prSet/>
      <dgm:spPr/>
      <dgm:t>
        <a:bodyPr/>
        <a:lstStyle/>
        <a:p>
          <a:endParaRPr lang="lv-LV"/>
        </a:p>
      </dgm:t>
    </dgm:pt>
    <dgm:pt modelId="{46B303D5-10C4-4B03-BF54-096095610FCD}" type="sibTrans" cxnId="{4FAAC3D8-0967-4B25-9EA4-BE65A2FD65A0}">
      <dgm:prSet/>
      <dgm:spPr/>
      <dgm:t>
        <a:bodyPr/>
        <a:lstStyle/>
        <a:p>
          <a:endParaRPr lang="lv-LV"/>
        </a:p>
      </dgm:t>
    </dgm:pt>
    <dgm:pt modelId="{CEBC9D47-E31C-4208-B33A-4EE49B72A7ED}">
      <dgm:prSet/>
      <dgm:spPr/>
      <dgm:t>
        <a:bodyPr/>
        <a:lstStyle/>
        <a:p>
          <a:r>
            <a:rPr lang="lv-LV" dirty="0"/>
            <a:t>Sadarbība ar Eiropas Komisiju, citām ES dalībvalstīm</a:t>
          </a:r>
        </a:p>
      </dgm:t>
    </dgm:pt>
    <dgm:pt modelId="{34CA4E86-AF02-4A42-BD8A-9BDFE5B89501}" type="parTrans" cxnId="{0972B9A4-C30F-42DD-BC13-276880302481}">
      <dgm:prSet/>
      <dgm:spPr/>
      <dgm:t>
        <a:bodyPr/>
        <a:lstStyle/>
        <a:p>
          <a:endParaRPr lang="lv-LV"/>
        </a:p>
      </dgm:t>
    </dgm:pt>
    <dgm:pt modelId="{20229062-B2F9-4747-B10C-0A8DAD007D62}" type="sibTrans" cxnId="{0972B9A4-C30F-42DD-BC13-276880302481}">
      <dgm:prSet/>
      <dgm:spPr/>
      <dgm:t>
        <a:bodyPr/>
        <a:lstStyle/>
        <a:p>
          <a:endParaRPr lang="lv-LV"/>
        </a:p>
      </dgm:t>
    </dgm:pt>
    <dgm:pt modelId="{F462DAF2-784C-40AD-88C3-EFB219B11FDE}">
      <dgm:prSet/>
      <dgm:spPr/>
      <dgm:t>
        <a:bodyPr/>
        <a:lstStyle/>
        <a:p>
          <a:r>
            <a:rPr lang="lv-LV" dirty="0"/>
            <a:t>Sadarbība ar tiesībaizsardzības iestādēm Latvijā </a:t>
          </a:r>
        </a:p>
      </dgm:t>
    </dgm:pt>
    <dgm:pt modelId="{73B204A9-BED0-46C4-86A0-D10E503623A9}" type="parTrans" cxnId="{6DE313CF-BB5A-4D5F-86D0-A8FA79834EBD}">
      <dgm:prSet/>
      <dgm:spPr/>
      <dgm:t>
        <a:bodyPr/>
        <a:lstStyle/>
        <a:p>
          <a:endParaRPr lang="lv-LV"/>
        </a:p>
      </dgm:t>
    </dgm:pt>
    <dgm:pt modelId="{EFD85893-BA9A-4D51-B992-B969FA6D2F25}" type="sibTrans" cxnId="{6DE313CF-BB5A-4D5F-86D0-A8FA79834EBD}">
      <dgm:prSet/>
      <dgm:spPr/>
      <dgm:t>
        <a:bodyPr/>
        <a:lstStyle/>
        <a:p>
          <a:endParaRPr lang="lv-LV"/>
        </a:p>
      </dgm:t>
    </dgm:pt>
    <dgm:pt modelId="{A316AB69-8D46-4903-A8C1-927DC437E98A}">
      <dgm:prSet/>
      <dgm:spPr/>
      <dgm:t>
        <a:bodyPr/>
        <a:lstStyle/>
        <a:p>
          <a:r>
            <a:rPr lang="lv-LV" dirty="0"/>
            <a:t>Sadarbība ar </a:t>
          </a:r>
          <a:r>
            <a:rPr lang="lv-LV" dirty="0" err="1"/>
            <a:t>trešām</a:t>
          </a:r>
          <a:r>
            <a:rPr lang="lv-LV" dirty="0"/>
            <a:t> valstīm</a:t>
          </a:r>
        </a:p>
      </dgm:t>
    </dgm:pt>
    <dgm:pt modelId="{5B544F33-334D-46A4-9DC1-6C434FFE55ED}" type="parTrans" cxnId="{AB1A64A6-00D7-4EFB-B2E2-A1858354C9EB}">
      <dgm:prSet/>
      <dgm:spPr/>
      <dgm:t>
        <a:bodyPr/>
        <a:lstStyle/>
        <a:p>
          <a:endParaRPr lang="lv-LV"/>
        </a:p>
      </dgm:t>
    </dgm:pt>
    <dgm:pt modelId="{F25BB7E7-1C60-40FF-BC4D-191D232B966A}" type="sibTrans" cxnId="{AB1A64A6-00D7-4EFB-B2E2-A1858354C9EB}">
      <dgm:prSet/>
      <dgm:spPr/>
      <dgm:t>
        <a:bodyPr/>
        <a:lstStyle/>
        <a:p>
          <a:endParaRPr lang="lv-LV"/>
        </a:p>
      </dgm:t>
    </dgm:pt>
    <dgm:pt modelId="{6BBD3F8B-B731-41A8-A5C6-FD5CE2AB6481}">
      <dgm:prSet/>
      <dgm:spPr/>
      <dgm:t>
        <a:bodyPr/>
        <a:lstStyle/>
        <a:p>
          <a:r>
            <a:rPr lang="lv-LV" dirty="0"/>
            <a:t>Izpratnes veicināšana, informējot, skaidrojot, konsultējot </a:t>
          </a:r>
        </a:p>
      </dgm:t>
    </dgm:pt>
    <dgm:pt modelId="{E1B5A3B7-5A1F-4ED1-B193-B118615478AD}" type="parTrans" cxnId="{DAA5BC41-069E-45DF-9E42-BC31A0181BD7}">
      <dgm:prSet/>
      <dgm:spPr/>
      <dgm:t>
        <a:bodyPr/>
        <a:lstStyle/>
        <a:p>
          <a:endParaRPr lang="lv-LV"/>
        </a:p>
      </dgm:t>
    </dgm:pt>
    <dgm:pt modelId="{4BF7A49F-46BE-44AA-BA42-3066D012D901}" type="sibTrans" cxnId="{DAA5BC41-069E-45DF-9E42-BC31A0181BD7}">
      <dgm:prSet/>
      <dgm:spPr/>
      <dgm:t>
        <a:bodyPr/>
        <a:lstStyle/>
        <a:p>
          <a:endParaRPr lang="lv-LV"/>
        </a:p>
      </dgm:t>
    </dgm:pt>
    <dgm:pt modelId="{EA7D2C94-3C11-431F-8D72-5B5DBFE660B1}" type="pres">
      <dgm:prSet presAssocID="{D06AE75A-21D4-4479-BC0B-2867C62D6C93}" presName="vert0" presStyleCnt="0">
        <dgm:presLayoutVars>
          <dgm:dir/>
          <dgm:animOne val="branch"/>
          <dgm:animLvl val="lvl"/>
        </dgm:presLayoutVars>
      </dgm:prSet>
      <dgm:spPr/>
    </dgm:pt>
    <dgm:pt modelId="{82DDDF40-10A6-4D2A-B11A-D615A205E412}" type="pres">
      <dgm:prSet presAssocID="{79389219-12A4-4AA7-A2D8-059B8CC762E9}" presName="thickLine" presStyleLbl="alignNode1" presStyleIdx="0" presStyleCnt="6"/>
      <dgm:spPr/>
    </dgm:pt>
    <dgm:pt modelId="{6384FD1F-6DE7-4458-87ED-3C320720DCB1}" type="pres">
      <dgm:prSet presAssocID="{79389219-12A4-4AA7-A2D8-059B8CC762E9}" presName="horz1" presStyleCnt="0"/>
      <dgm:spPr/>
    </dgm:pt>
    <dgm:pt modelId="{D1C7064B-1FBA-4230-8349-471A967BBAD7}" type="pres">
      <dgm:prSet presAssocID="{79389219-12A4-4AA7-A2D8-059B8CC762E9}" presName="tx1" presStyleLbl="revTx" presStyleIdx="0" presStyleCnt="6"/>
      <dgm:spPr/>
    </dgm:pt>
    <dgm:pt modelId="{51A716C7-73E8-481D-8196-3D0A29B62350}" type="pres">
      <dgm:prSet presAssocID="{79389219-12A4-4AA7-A2D8-059B8CC762E9}" presName="vert1" presStyleCnt="0"/>
      <dgm:spPr/>
    </dgm:pt>
    <dgm:pt modelId="{151A35CE-72E5-4533-836B-435560469412}" type="pres">
      <dgm:prSet presAssocID="{A0841E74-4D5B-479E-83A0-9A66C5A3B859}" presName="thickLine" presStyleLbl="alignNode1" presStyleIdx="1" presStyleCnt="6"/>
      <dgm:spPr/>
    </dgm:pt>
    <dgm:pt modelId="{8C54588A-2C91-44F3-B039-699E5A7F1703}" type="pres">
      <dgm:prSet presAssocID="{A0841E74-4D5B-479E-83A0-9A66C5A3B859}" presName="horz1" presStyleCnt="0"/>
      <dgm:spPr/>
    </dgm:pt>
    <dgm:pt modelId="{442BA76B-2CC6-4210-AEFE-57C514D3243A}" type="pres">
      <dgm:prSet presAssocID="{A0841E74-4D5B-479E-83A0-9A66C5A3B859}" presName="tx1" presStyleLbl="revTx" presStyleIdx="1" presStyleCnt="6"/>
      <dgm:spPr/>
    </dgm:pt>
    <dgm:pt modelId="{31742C2D-AC88-4206-9815-BF8A9E9F3412}" type="pres">
      <dgm:prSet presAssocID="{A0841E74-4D5B-479E-83A0-9A66C5A3B859}" presName="vert1" presStyleCnt="0"/>
      <dgm:spPr/>
    </dgm:pt>
    <dgm:pt modelId="{0E42559E-9DB0-4D92-B900-1F9C2F6581BC}" type="pres">
      <dgm:prSet presAssocID="{CEBC9D47-E31C-4208-B33A-4EE49B72A7ED}" presName="thickLine" presStyleLbl="alignNode1" presStyleIdx="2" presStyleCnt="6"/>
      <dgm:spPr/>
    </dgm:pt>
    <dgm:pt modelId="{CE29670C-4B2A-465E-87B3-1883EBE07642}" type="pres">
      <dgm:prSet presAssocID="{CEBC9D47-E31C-4208-B33A-4EE49B72A7ED}" presName="horz1" presStyleCnt="0"/>
      <dgm:spPr/>
    </dgm:pt>
    <dgm:pt modelId="{A4CB9075-F9D6-4367-86D7-57690A6559D4}" type="pres">
      <dgm:prSet presAssocID="{CEBC9D47-E31C-4208-B33A-4EE49B72A7ED}" presName="tx1" presStyleLbl="revTx" presStyleIdx="2" presStyleCnt="6"/>
      <dgm:spPr/>
    </dgm:pt>
    <dgm:pt modelId="{04FF8A92-343B-40B3-B3F5-89072801B006}" type="pres">
      <dgm:prSet presAssocID="{CEBC9D47-E31C-4208-B33A-4EE49B72A7ED}" presName="vert1" presStyleCnt="0"/>
      <dgm:spPr/>
    </dgm:pt>
    <dgm:pt modelId="{8CEB7887-331F-47B9-ACC3-B3AB1529014F}" type="pres">
      <dgm:prSet presAssocID="{F462DAF2-784C-40AD-88C3-EFB219B11FDE}" presName="thickLine" presStyleLbl="alignNode1" presStyleIdx="3" presStyleCnt="6"/>
      <dgm:spPr/>
    </dgm:pt>
    <dgm:pt modelId="{FD541590-CB5B-4D30-B96B-6E2938FBC90D}" type="pres">
      <dgm:prSet presAssocID="{F462DAF2-784C-40AD-88C3-EFB219B11FDE}" presName="horz1" presStyleCnt="0"/>
      <dgm:spPr/>
    </dgm:pt>
    <dgm:pt modelId="{89337B69-3ED5-4F00-A4C6-B0FDF41BA20D}" type="pres">
      <dgm:prSet presAssocID="{F462DAF2-784C-40AD-88C3-EFB219B11FDE}" presName="tx1" presStyleLbl="revTx" presStyleIdx="3" presStyleCnt="6"/>
      <dgm:spPr/>
    </dgm:pt>
    <dgm:pt modelId="{82D4BB8D-8A7D-4019-B4B9-268E0EA4BEF0}" type="pres">
      <dgm:prSet presAssocID="{F462DAF2-784C-40AD-88C3-EFB219B11FDE}" presName="vert1" presStyleCnt="0"/>
      <dgm:spPr/>
    </dgm:pt>
    <dgm:pt modelId="{20D72A97-33FC-41FA-BEC7-9E671680CAC2}" type="pres">
      <dgm:prSet presAssocID="{A316AB69-8D46-4903-A8C1-927DC437E98A}" presName="thickLine" presStyleLbl="alignNode1" presStyleIdx="4" presStyleCnt="6"/>
      <dgm:spPr/>
    </dgm:pt>
    <dgm:pt modelId="{3A4A1220-6A78-4245-8485-C2D6126DA6CD}" type="pres">
      <dgm:prSet presAssocID="{A316AB69-8D46-4903-A8C1-927DC437E98A}" presName="horz1" presStyleCnt="0"/>
      <dgm:spPr/>
    </dgm:pt>
    <dgm:pt modelId="{B684342C-74E9-4CF1-BE9C-95E2C9DC5D03}" type="pres">
      <dgm:prSet presAssocID="{A316AB69-8D46-4903-A8C1-927DC437E98A}" presName="tx1" presStyleLbl="revTx" presStyleIdx="4" presStyleCnt="6"/>
      <dgm:spPr/>
    </dgm:pt>
    <dgm:pt modelId="{1B220468-8159-45E9-9F94-D092816DFF74}" type="pres">
      <dgm:prSet presAssocID="{A316AB69-8D46-4903-A8C1-927DC437E98A}" presName="vert1" presStyleCnt="0"/>
      <dgm:spPr/>
    </dgm:pt>
    <dgm:pt modelId="{467E9702-8FE4-4CC6-9CA0-A0E48405E78A}" type="pres">
      <dgm:prSet presAssocID="{6BBD3F8B-B731-41A8-A5C6-FD5CE2AB6481}" presName="thickLine" presStyleLbl="alignNode1" presStyleIdx="5" presStyleCnt="6"/>
      <dgm:spPr/>
    </dgm:pt>
    <dgm:pt modelId="{1CB8F87E-457B-4859-8CA9-3618ECF3F0CC}" type="pres">
      <dgm:prSet presAssocID="{6BBD3F8B-B731-41A8-A5C6-FD5CE2AB6481}" presName="horz1" presStyleCnt="0"/>
      <dgm:spPr/>
    </dgm:pt>
    <dgm:pt modelId="{2EBAA8F4-8A41-4731-8BDA-DD9BB13A11CB}" type="pres">
      <dgm:prSet presAssocID="{6BBD3F8B-B731-41A8-A5C6-FD5CE2AB6481}" presName="tx1" presStyleLbl="revTx" presStyleIdx="5" presStyleCnt="6"/>
      <dgm:spPr/>
    </dgm:pt>
    <dgm:pt modelId="{BD828A24-5343-46A9-A07B-581D85B1DC67}" type="pres">
      <dgm:prSet presAssocID="{6BBD3F8B-B731-41A8-A5C6-FD5CE2AB6481}" presName="vert1" presStyleCnt="0"/>
      <dgm:spPr/>
    </dgm:pt>
  </dgm:ptLst>
  <dgm:cxnLst>
    <dgm:cxn modelId="{DAA5BC41-069E-45DF-9E42-BC31A0181BD7}" srcId="{D06AE75A-21D4-4479-BC0B-2867C62D6C93}" destId="{6BBD3F8B-B731-41A8-A5C6-FD5CE2AB6481}" srcOrd="5" destOrd="0" parTransId="{E1B5A3B7-5A1F-4ED1-B193-B118615478AD}" sibTransId="{4BF7A49F-46BE-44AA-BA42-3066D012D901}"/>
    <dgm:cxn modelId="{0DA0CF53-7496-478F-AE58-D4406F16470C}" type="presOf" srcId="{A316AB69-8D46-4903-A8C1-927DC437E98A}" destId="{B684342C-74E9-4CF1-BE9C-95E2C9DC5D03}" srcOrd="0" destOrd="0" presId="urn:microsoft.com/office/officeart/2008/layout/LinedList"/>
    <dgm:cxn modelId="{64A8C276-3A8E-48C3-B829-5DA722622FA3}" type="presOf" srcId="{F462DAF2-784C-40AD-88C3-EFB219B11FDE}" destId="{89337B69-3ED5-4F00-A4C6-B0FDF41BA20D}" srcOrd="0" destOrd="0" presId="urn:microsoft.com/office/officeart/2008/layout/LinedList"/>
    <dgm:cxn modelId="{EB1F325A-408A-4830-8B1F-05BFF098E489}" type="presOf" srcId="{79389219-12A4-4AA7-A2D8-059B8CC762E9}" destId="{D1C7064B-1FBA-4230-8349-471A967BBAD7}" srcOrd="0" destOrd="0" presId="urn:microsoft.com/office/officeart/2008/layout/LinedList"/>
    <dgm:cxn modelId="{2B23C99E-AA5E-4A17-A6A5-66C5A9D959A0}" type="presOf" srcId="{CEBC9D47-E31C-4208-B33A-4EE49B72A7ED}" destId="{A4CB9075-F9D6-4367-86D7-57690A6559D4}" srcOrd="0" destOrd="0" presId="urn:microsoft.com/office/officeart/2008/layout/LinedList"/>
    <dgm:cxn modelId="{0972B9A4-C30F-42DD-BC13-276880302481}" srcId="{D06AE75A-21D4-4479-BC0B-2867C62D6C93}" destId="{CEBC9D47-E31C-4208-B33A-4EE49B72A7ED}" srcOrd="2" destOrd="0" parTransId="{34CA4E86-AF02-4A42-BD8A-9BDFE5B89501}" sibTransId="{20229062-B2F9-4747-B10C-0A8DAD007D62}"/>
    <dgm:cxn modelId="{AB1A64A6-00D7-4EFB-B2E2-A1858354C9EB}" srcId="{D06AE75A-21D4-4479-BC0B-2867C62D6C93}" destId="{A316AB69-8D46-4903-A8C1-927DC437E98A}" srcOrd="4" destOrd="0" parTransId="{5B544F33-334D-46A4-9DC1-6C434FFE55ED}" sibTransId="{F25BB7E7-1C60-40FF-BC4D-191D232B966A}"/>
    <dgm:cxn modelId="{41A794BD-7037-46E6-A0DF-D097F7204042}" srcId="{D06AE75A-21D4-4479-BC0B-2867C62D6C93}" destId="{79389219-12A4-4AA7-A2D8-059B8CC762E9}" srcOrd="0" destOrd="0" parTransId="{4C2E88A9-0FDC-4CDF-A01F-887E8B2DFD29}" sibTransId="{0E5EB9CE-1B96-43A5-BE95-A8F38D63B40C}"/>
    <dgm:cxn modelId="{1B9CC8CE-923B-40BE-98E7-6DBC57122917}" type="presOf" srcId="{D06AE75A-21D4-4479-BC0B-2867C62D6C93}" destId="{EA7D2C94-3C11-431F-8D72-5B5DBFE660B1}" srcOrd="0" destOrd="0" presId="urn:microsoft.com/office/officeart/2008/layout/LinedList"/>
    <dgm:cxn modelId="{6DE313CF-BB5A-4D5F-86D0-A8FA79834EBD}" srcId="{D06AE75A-21D4-4479-BC0B-2867C62D6C93}" destId="{F462DAF2-784C-40AD-88C3-EFB219B11FDE}" srcOrd="3" destOrd="0" parTransId="{73B204A9-BED0-46C4-86A0-D10E503623A9}" sibTransId="{EFD85893-BA9A-4D51-B992-B969FA6D2F25}"/>
    <dgm:cxn modelId="{4FAAC3D8-0967-4B25-9EA4-BE65A2FD65A0}" srcId="{D06AE75A-21D4-4479-BC0B-2867C62D6C93}" destId="{A0841E74-4D5B-479E-83A0-9A66C5A3B859}" srcOrd="1" destOrd="0" parTransId="{16B575D8-4C71-43DB-B91B-E2A715C7622F}" sibTransId="{46B303D5-10C4-4B03-BF54-096095610FCD}"/>
    <dgm:cxn modelId="{D007C3F0-E23C-4E8F-B335-A4D4B7AB2115}" type="presOf" srcId="{6BBD3F8B-B731-41A8-A5C6-FD5CE2AB6481}" destId="{2EBAA8F4-8A41-4731-8BDA-DD9BB13A11CB}" srcOrd="0" destOrd="0" presId="urn:microsoft.com/office/officeart/2008/layout/LinedList"/>
    <dgm:cxn modelId="{1660EBF4-0153-4701-88AD-2ED04BFEE28D}" type="presOf" srcId="{A0841E74-4D5B-479E-83A0-9A66C5A3B859}" destId="{442BA76B-2CC6-4210-AEFE-57C514D3243A}" srcOrd="0" destOrd="0" presId="urn:microsoft.com/office/officeart/2008/layout/LinedList"/>
    <dgm:cxn modelId="{143C7E8B-EC54-43AA-8741-87D724734CC1}" type="presParOf" srcId="{EA7D2C94-3C11-431F-8D72-5B5DBFE660B1}" destId="{82DDDF40-10A6-4D2A-B11A-D615A205E412}" srcOrd="0" destOrd="0" presId="urn:microsoft.com/office/officeart/2008/layout/LinedList"/>
    <dgm:cxn modelId="{A43AFEC8-2C1B-4ACA-95C6-B6D404AC1B69}" type="presParOf" srcId="{EA7D2C94-3C11-431F-8D72-5B5DBFE660B1}" destId="{6384FD1F-6DE7-4458-87ED-3C320720DCB1}" srcOrd="1" destOrd="0" presId="urn:microsoft.com/office/officeart/2008/layout/LinedList"/>
    <dgm:cxn modelId="{3655713B-D5CC-4207-BFA2-479278766DEB}" type="presParOf" srcId="{6384FD1F-6DE7-4458-87ED-3C320720DCB1}" destId="{D1C7064B-1FBA-4230-8349-471A967BBAD7}" srcOrd="0" destOrd="0" presId="urn:microsoft.com/office/officeart/2008/layout/LinedList"/>
    <dgm:cxn modelId="{699FE5ED-CF80-4876-B3F9-92F604A19AFB}" type="presParOf" srcId="{6384FD1F-6DE7-4458-87ED-3C320720DCB1}" destId="{51A716C7-73E8-481D-8196-3D0A29B62350}" srcOrd="1" destOrd="0" presId="urn:microsoft.com/office/officeart/2008/layout/LinedList"/>
    <dgm:cxn modelId="{7F34BEF1-749D-40E2-A28D-24E73EAC7E28}" type="presParOf" srcId="{EA7D2C94-3C11-431F-8D72-5B5DBFE660B1}" destId="{151A35CE-72E5-4533-836B-435560469412}" srcOrd="2" destOrd="0" presId="urn:microsoft.com/office/officeart/2008/layout/LinedList"/>
    <dgm:cxn modelId="{6740E003-E88B-4692-8A80-77A0054303DF}" type="presParOf" srcId="{EA7D2C94-3C11-431F-8D72-5B5DBFE660B1}" destId="{8C54588A-2C91-44F3-B039-699E5A7F1703}" srcOrd="3" destOrd="0" presId="urn:microsoft.com/office/officeart/2008/layout/LinedList"/>
    <dgm:cxn modelId="{9AB8C7A1-65D2-48C9-86FC-792AA6CE9440}" type="presParOf" srcId="{8C54588A-2C91-44F3-B039-699E5A7F1703}" destId="{442BA76B-2CC6-4210-AEFE-57C514D3243A}" srcOrd="0" destOrd="0" presId="urn:microsoft.com/office/officeart/2008/layout/LinedList"/>
    <dgm:cxn modelId="{13D1D07A-D93E-49F2-A2D3-0F9B2232A0C2}" type="presParOf" srcId="{8C54588A-2C91-44F3-B039-699E5A7F1703}" destId="{31742C2D-AC88-4206-9815-BF8A9E9F3412}" srcOrd="1" destOrd="0" presId="urn:microsoft.com/office/officeart/2008/layout/LinedList"/>
    <dgm:cxn modelId="{ED575861-F18F-4783-8C38-607ACF4B091F}" type="presParOf" srcId="{EA7D2C94-3C11-431F-8D72-5B5DBFE660B1}" destId="{0E42559E-9DB0-4D92-B900-1F9C2F6581BC}" srcOrd="4" destOrd="0" presId="urn:microsoft.com/office/officeart/2008/layout/LinedList"/>
    <dgm:cxn modelId="{4882B29A-4AAC-4802-8438-E332717123D0}" type="presParOf" srcId="{EA7D2C94-3C11-431F-8D72-5B5DBFE660B1}" destId="{CE29670C-4B2A-465E-87B3-1883EBE07642}" srcOrd="5" destOrd="0" presId="urn:microsoft.com/office/officeart/2008/layout/LinedList"/>
    <dgm:cxn modelId="{B72578E4-6000-448B-B993-14B520CC0FB0}" type="presParOf" srcId="{CE29670C-4B2A-465E-87B3-1883EBE07642}" destId="{A4CB9075-F9D6-4367-86D7-57690A6559D4}" srcOrd="0" destOrd="0" presId="urn:microsoft.com/office/officeart/2008/layout/LinedList"/>
    <dgm:cxn modelId="{A9BE9E51-1FC6-48E4-8A08-FF4CC0AA4AE1}" type="presParOf" srcId="{CE29670C-4B2A-465E-87B3-1883EBE07642}" destId="{04FF8A92-343B-40B3-B3F5-89072801B006}" srcOrd="1" destOrd="0" presId="urn:microsoft.com/office/officeart/2008/layout/LinedList"/>
    <dgm:cxn modelId="{450F5559-0557-489F-8A12-1C171435C7B2}" type="presParOf" srcId="{EA7D2C94-3C11-431F-8D72-5B5DBFE660B1}" destId="{8CEB7887-331F-47B9-ACC3-B3AB1529014F}" srcOrd="6" destOrd="0" presId="urn:microsoft.com/office/officeart/2008/layout/LinedList"/>
    <dgm:cxn modelId="{1CAEB87E-5A30-4E93-AD6A-D4BAE31EC366}" type="presParOf" srcId="{EA7D2C94-3C11-431F-8D72-5B5DBFE660B1}" destId="{FD541590-CB5B-4D30-B96B-6E2938FBC90D}" srcOrd="7" destOrd="0" presId="urn:microsoft.com/office/officeart/2008/layout/LinedList"/>
    <dgm:cxn modelId="{610ADE5D-EBC0-4CF2-9B3C-13C809B90F9C}" type="presParOf" srcId="{FD541590-CB5B-4D30-B96B-6E2938FBC90D}" destId="{89337B69-3ED5-4F00-A4C6-B0FDF41BA20D}" srcOrd="0" destOrd="0" presId="urn:microsoft.com/office/officeart/2008/layout/LinedList"/>
    <dgm:cxn modelId="{FB6A4702-62AC-4580-9357-4F69D029EDE2}" type="presParOf" srcId="{FD541590-CB5B-4D30-B96B-6E2938FBC90D}" destId="{82D4BB8D-8A7D-4019-B4B9-268E0EA4BEF0}" srcOrd="1" destOrd="0" presId="urn:microsoft.com/office/officeart/2008/layout/LinedList"/>
    <dgm:cxn modelId="{00E264C0-2726-471D-8BDF-F3DC17530E69}" type="presParOf" srcId="{EA7D2C94-3C11-431F-8D72-5B5DBFE660B1}" destId="{20D72A97-33FC-41FA-BEC7-9E671680CAC2}" srcOrd="8" destOrd="0" presId="urn:microsoft.com/office/officeart/2008/layout/LinedList"/>
    <dgm:cxn modelId="{36A49A2F-AE86-4591-9C54-2784E480506F}" type="presParOf" srcId="{EA7D2C94-3C11-431F-8D72-5B5DBFE660B1}" destId="{3A4A1220-6A78-4245-8485-C2D6126DA6CD}" srcOrd="9" destOrd="0" presId="urn:microsoft.com/office/officeart/2008/layout/LinedList"/>
    <dgm:cxn modelId="{7E4284A1-6015-4A14-B160-4A170FD3AB4E}" type="presParOf" srcId="{3A4A1220-6A78-4245-8485-C2D6126DA6CD}" destId="{B684342C-74E9-4CF1-BE9C-95E2C9DC5D03}" srcOrd="0" destOrd="0" presId="urn:microsoft.com/office/officeart/2008/layout/LinedList"/>
    <dgm:cxn modelId="{96A6E879-00C5-4785-A422-2819C6A6520B}" type="presParOf" srcId="{3A4A1220-6A78-4245-8485-C2D6126DA6CD}" destId="{1B220468-8159-45E9-9F94-D092816DFF74}" srcOrd="1" destOrd="0" presId="urn:microsoft.com/office/officeart/2008/layout/LinedList"/>
    <dgm:cxn modelId="{72D4BE71-821A-49CF-9428-E64BAD2D2F2B}" type="presParOf" srcId="{EA7D2C94-3C11-431F-8D72-5B5DBFE660B1}" destId="{467E9702-8FE4-4CC6-9CA0-A0E48405E78A}" srcOrd="10" destOrd="0" presId="urn:microsoft.com/office/officeart/2008/layout/LinedList"/>
    <dgm:cxn modelId="{E4E1B390-E671-46B0-97B4-A8789686FD4E}" type="presParOf" srcId="{EA7D2C94-3C11-431F-8D72-5B5DBFE660B1}" destId="{1CB8F87E-457B-4859-8CA9-3618ECF3F0CC}" srcOrd="11" destOrd="0" presId="urn:microsoft.com/office/officeart/2008/layout/LinedList"/>
    <dgm:cxn modelId="{6279DA1C-1709-46CA-9A97-BD42B5B0D24C}" type="presParOf" srcId="{1CB8F87E-457B-4859-8CA9-3618ECF3F0CC}" destId="{2EBAA8F4-8A41-4731-8BDA-DD9BB13A11CB}" srcOrd="0" destOrd="0" presId="urn:microsoft.com/office/officeart/2008/layout/LinedList"/>
    <dgm:cxn modelId="{748C3639-00D0-44C4-AD1E-ED269F1248FC}" type="presParOf" srcId="{1CB8F87E-457B-4859-8CA9-3618ECF3F0CC}" destId="{BD828A24-5343-46A9-A07B-581D85B1DC6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E42AE5-BF46-450D-A064-8913A70B4271}" type="doc">
      <dgm:prSet loTypeId="urn:microsoft.com/office/officeart/2005/8/layout/hChevron3" loCatId="process" qsTypeId="urn:microsoft.com/office/officeart/2005/8/quickstyle/3d3" qsCatId="3D" csTypeId="urn:microsoft.com/office/officeart/2005/8/colors/accent1_2" csCatId="accent1" phldr="1"/>
      <dgm:spPr/>
      <dgm:t>
        <a:bodyPr/>
        <a:lstStyle/>
        <a:p>
          <a:endParaRPr lang="lv-LV"/>
        </a:p>
      </dgm:t>
    </dgm:pt>
    <dgm:pt modelId="{2D642F75-60F6-4C1A-964D-A5C7E0C8366F}">
      <dgm:prSet phldrT="[Text]" custT="1"/>
      <dgm:spPr/>
      <dgm:t>
        <a:bodyPr/>
        <a:lstStyle/>
        <a:p>
          <a:r>
            <a:rPr lang="lv-LV" sz="1800" b="1" dirty="0"/>
            <a:t>Likumdošanas </a:t>
          </a:r>
        </a:p>
        <a:p>
          <a:r>
            <a:rPr lang="lv-LV" sz="1800" b="1" dirty="0"/>
            <a:t>pārzināšana</a:t>
          </a:r>
        </a:p>
      </dgm:t>
    </dgm:pt>
    <dgm:pt modelId="{A4D48810-C438-47BC-A94D-A8CA5982C2F7}" type="parTrans" cxnId="{C54E010E-639A-4972-BCE0-327589F044E1}">
      <dgm:prSet/>
      <dgm:spPr/>
      <dgm:t>
        <a:bodyPr/>
        <a:lstStyle/>
        <a:p>
          <a:endParaRPr lang="lv-LV"/>
        </a:p>
      </dgm:t>
    </dgm:pt>
    <dgm:pt modelId="{A38C3670-8CC5-4272-92D1-0DF06D961858}" type="sibTrans" cxnId="{C54E010E-639A-4972-BCE0-327589F044E1}">
      <dgm:prSet/>
      <dgm:spPr/>
      <dgm:t>
        <a:bodyPr/>
        <a:lstStyle/>
        <a:p>
          <a:endParaRPr lang="lv-LV"/>
        </a:p>
      </dgm:t>
    </dgm:pt>
    <dgm:pt modelId="{7D4B5FEB-9B33-424A-9771-FE7938D1F82F}">
      <dgm:prSet custT="1"/>
      <dgm:spPr/>
      <dgm:t>
        <a:bodyPr/>
        <a:lstStyle/>
        <a:p>
          <a:r>
            <a:rPr lang="lv-LV" sz="1800" b="1" dirty="0"/>
            <a:t>Sadarbības partneru izvēle, pārbaude</a:t>
          </a:r>
        </a:p>
      </dgm:t>
    </dgm:pt>
    <dgm:pt modelId="{42339C8C-157E-43E2-9BFE-0E3C54DF3226}" type="parTrans" cxnId="{5180F524-F3B0-47BE-A337-BBE4105965EA}">
      <dgm:prSet/>
      <dgm:spPr/>
      <dgm:t>
        <a:bodyPr/>
        <a:lstStyle/>
        <a:p>
          <a:endParaRPr lang="lv-LV"/>
        </a:p>
      </dgm:t>
    </dgm:pt>
    <dgm:pt modelId="{992A58CE-81D0-4D3C-A9A9-7471B24A433B}" type="sibTrans" cxnId="{5180F524-F3B0-47BE-A337-BBE4105965EA}">
      <dgm:prSet/>
      <dgm:spPr/>
      <dgm:t>
        <a:bodyPr/>
        <a:lstStyle/>
        <a:p>
          <a:endParaRPr lang="lv-LV"/>
        </a:p>
      </dgm:t>
    </dgm:pt>
    <dgm:pt modelId="{B08DA38E-39D0-41DE-8F82-2787DA415151}">
      <dgm:prSet custT="1"/>
      <dgm:spPr/>
      <dgm:t>
        <a:bodyPr/>
        <a:lstStyle/>
        <a:p>
          <a:r>
            <a:rPr lang="lv-LV" sz="1800" b="1" dirty="0"/>
            <a:t>Konsultēšanās, jau plānojot darījumu</a:t>
          </a:r>
        </a:p>
      </dgm:t>
    </dgm:pt>
    <dgm:pt modelId="{C0119694-BBF3-4769-ADC3-3E1C9151D902}" type="parTrans" cxnId="{31780A7F-EE51-4DED-BC26-01D4CF936B06}">
      <dgm:prSet/>
      <dgm:spPr/>
      <dgm:t>
        <a:bodyPr/>
        <a:lstStyle/>
        <a:p>
          <a:endParaRPr lang="lv-LV"/>
        </a:p>
      </dgm:t>
    </dgm:pt>
    <dgm:pt modelId="{D9C7A915-B47B-4D7F-9DCE-BE08838315DA}" type="sibTrans" cxnId="{31780A7F-EE51-4DED-BC26-01D4CF936B06}">
      <dgm:prSet/>
      <dgm:spPr/>
      <dgm:t>
        <a:bodyPr/>
        <a:lstStyle/>
        <a:p>
          <a:endParaRPr lang="lv-LV"/>
        </a:p>
      </dgm:t>
    </dgm:pt>
    <dgm:pt modelId="{CA43B6FF-9234-498F-A209-124D7333B1F6}">
      <dgm:prSet custT="1"/>
      <dgm:spPr/>
      <dgm:t>
        <a:bodyPr/>
        <a:lstStyle/>
        <a:p>
          <a:r>
            <a:rPr lang="lv-LV" sz="1800" b="1" dirty="0"/>
            <a:t>Zināt preču ražotāju,  gala saņēmēju</a:t>
          </a:r>
        </a:p>
      </dgm:t>
    </dgm:pt>
    <dgm:pt modelId="{CC8C5150-4EA0-44FE-A53E-04FD5B9AC66E}" type="parTrans" cxnId="{D07AF0FF-AE3A-4D17-9015-1DEE20C750D8}">
      <dgm:prSet/>
      <dgm:spPr/>
      <dgm:t>
        <a:bodyPr/>
        <a:lstStyle/>
        <a:p>
          <a:endParaRPr lang="lv-LV"/>
        </a:p>
      </dgm:t>
    </dgm:pt>
    <dgm:pt modelId="{E4B3DB88-AB00-4D8F-97D0-E09E0126107A}" type="sibTrans" cxnId="{D07AF0FF-AE3A-4D17-9015-1DEE20C750D8}">
      <dgm:prSet/>
      <dgm:spPr/>
      <dgm:t>
        <a:bodyPr/>
        <a:lstStyle/>
        <a:p>
          <a:endParaRPr lang="lv-LV"/>
        </a:p>
      </dgm:t>
    </dgm:pt>
    <dgm:pt modelId="{BA7EC360-2303-4970-8A56-21348A9C0F17}" type="pres">
      <dgm:prSet presAssocID="{08E42AE5-BF46-450D-A064-8913A70B4271}" presName="Name0" presStyleCnt="0">
        <dgm:presLayoutVars>
          <dgm:dir/>
          <dgm:resizeHandles val="exact"/>
        </dgm:presLayoutVars>
      </dgm:prSet>
      <dgm:spPr/>
    </dgm:pt>
    <dgm:pt modelId="{DF06279E-C35F-46B8-9B45-9BB5E7F207C0}" type="pres">
      <dgm:prSet presAssocID="{2D642F75-60F6-4C1A-964D-A5C7E0C8366F}" presName="parTxOnly" presStyleLbl="node1" presStyleIdx="0" presStyleCnt="4" custScaleX="79410" custScaleY="142246">
        <dgm:presLayoutVars>
          <dgm:bulletEnabled val="1"/>
        </dgm:presLayoutVars>
      </dgm:prSet>
      <dgm:spPr/>
    </dgm:pt>
    <dgm:pt modelId="{CFB66F02-ABE5-4D0D-B6D8-110B393C4C2A}" type="pres">
      <dgm:prSet presAssocID="{A38C3670-8CC5-4272-92D1-0DF06D961858}" presName="parSpace" presStyleCnt="0"/>
      <dgm:spPr/>
    </dgm:pt>
    <dgm:pt modelId="{B0AA6659-DCC9-4209-B092-FC7F49843131}" type="pres">
      <dgm:prSet presAssocID="{7D4B5FEB-9B33-424A-9771-FE7938D1F82F}" presName="parTxOnly" presStyleLbl="node1" presStyleIdx="1" presStyleCnt="4" custScaleX="114734" custScaleY="142246" custLinFactNeighborX="-555" custLinFactNeighborY="-2919">
        <dgm:presLayoutVars>
          <dgm:bulletEnabled val="1"/>
        </dgm:presLayoutVars>
      </dgm:prSet>
      <dgm:spPr/>
    </dgm:pt>
    <dgm:pt modelId="{133F03E3-80D3-41CA-A69E-D119E31E4816}" type="pres">
      <dgm:prSet presAssocID="{992A58CE-81D0-4D3C-A9A9-7471B24A433B}" presName="parSpace" presStyleCnt="0"/>
      <dgm:spPr/>
    </dgm:pt>
    <dgm:pt modelId="{3AE48880-DFA4-4102-9F21-2152033804C2}" type="pres">
      <dgm:prSet presAssocID="{B08DA38E-39D0-41DE-8F82-2787DA415151}" presName="parTxOnly" presStyleLbl="node1" presStyleIdx="2" presStyleCnt="4" custScaleX="126964" custScaleY="142246">
        <dgm:presLayoutVars>
          <dgm:bulletEnabled val="1"/>
        </dgm:presLayoutVars>
      </dgm:prSet>
      <dgm:spPr/>
    </dgm:pt>
    <dgm:pt modelId="{615E01D2-FF7E-40C8-AA38-10A0566488CF}" type="pres">
      <dgm:prSet presAssocID="{D9C7A915-B47B-4D7F-9DCE-BE08838315DA}" presName="parSpace" presStyleCnt="0"/>
      <dgm:spPr/>
    </dgm:pt>
    <dgm:pt modelId="{1D2CBD90-B50C-411A-83F7-7272E7D69476}" type="pres">
      <dgm:prSet presAssocID="{CA43B6FF-9234-498F-A209-124D7333B1F6}" presName="parTxOnly" presStyleLbl="node1" presStyleIdx="3" presStyleCnt="4" custScaleY="142246" custLinFactNeighborX="229">
        <dgm:presLayoutVars>
          <dgm:bulletEnabled val="1"/>
        </dgm:presLayoutVars>
      </dgm:prSet>
      <dgm:spPr/>
    </dgm:pt>
  </dgm:ptLst>
  <dgm:cxnLst>
    <dgm:cxn modelId="{EF1FE004-4B77-43C8-BB89-8E375D6AF2E2}" type="presOf" srcId="{2D642F75-60F6-4C1A-964D-A5C7E0C8366F}" destId="{DF06279E-C35F-46B8-9B45-9BB5E7F207C0}" srcOrd="0" destOrd="0" presId="urn:microsoft.com/office/officeart/2005/8/layout/hChevron3"/>
    <dgm:cxn modelId="{C54E010E-639A-4972-BCE0-327589F044E1}" srcId="{08E42AE5-BF46-450D-A064-8913A70B4271}" destId="{2D642F75-60F6-4C1A-964D-A5C7E0C8366F}" srcOrd="0" destOrd="0" parTransId="{A4D48810-C438-47BC-A94D-A8CA5982C2F7}" sibTransId="{A38C3670-8CC5-4272-92D1-0DF06D961858}"/>
    <dgm:cxn modelId="{5180F524-F3B0-47BE-A337-BBE4105965EA}" srcId="{08E42AE5-BF46-450D-A064-8913A70B4271}" destId="{7D4B5FEB-9B33-424A-9771-FE7938D1F82F}" srcOrd="1" destOrd="0" parTransId="{42339C8C-157E-43E2-9BFE-0E3C54DF3226}" sibTransId="{992A58CE-81D0-4D3C-A9A9-7471B24A433B}"/>
    <dgm:cxn modelId="{8D7C305F-1CCE-4A10-9035-939CCA830A27}" type="presOf" srcId="{B08DA38E-39D0-41DE-8F82-2787DA415151}" destId="{3AE48880-DFA4-4102-9F21-2152033804C2}" srcOrd="0" destOrd="0" presId="urn:microsoft.com/office/officeart/2005/8/layout/hChevron3"/>
    <dgm:cxn modelId="{B1A2F372-6C1D-41EB-8106-D81FBC954F8E}" type="presOf" srcId="{08E42AE5-BF46-450D-A064-8913A70B4271}" destId="{BA7EC360-2303-4970-8A56-21348A9C0F17}" srcOrd="0" destOrd="0" presId="urn:microsoft.com/office/officeart/2005/8/layout/hChevron3"/>
    <dgm:cxn modelId="{31780A7F-EE51-4DED-BC26-01D4CF936B06}" srcId="{08E42AE5-BF46-450D-A064-8913A70B4271}" destId="{B08DA38E-39D0-41DE-8F82-2787DA415151}" srcOrd="2" destOrd="0" parTransId="{C0119694-BBF3-4769-ADC3-3E1C9151D902}" sibTransId="{D9C7A915-B47B-4D7F-9DCE-BE08838315DA}"/>
    <dgm:cxn modelId="{ADACB688-C5DA-4746-A7F5-F22E909461CC}" type="presOf" srcId="{7D4B5FEB-9B33-424A-9771-FE7938D1F82F}" destId="{B0AA6659-DCC9-4209-B092-FC7F49843131}" srcOrd="0" destOrd="0" presId="urn:microsoft.com/office/officeart/2005/8/layout/hChevron3"/>
    <dgm:cxn modelId="{758312BA-E124-4F6D-AC95-2BBBE31B7539}" type="presOf" srcId="{CA43B6FF-9234-498F-A209-124D7333B1F6}" destId="{1D2CBD90-B50C-411A-83F7-7272E7D69476}" srcOrd="0" destOrd="0" presId="urn:microsoft.com/office/officeart/2005/8/layout/hChevron3"/>
    <dgm:cxn modelId="{D07AF0FF-AE3A-4D17-9015-1DEE20C750D8}" srcId="{08E42AE5-BF46-450D-A064-8913A70B4271}" destId="{CA43B6FF-9234-498F-A209-124D7333B1F6}" srcOrd="3" destOrd="0" parTransId="{CC8C5150-4EA0-44FE-A53E-04FD5B9AC66E}" sibTransId="{E4B3DB88-AB00-4D8F-97D0-E09E0126107A}"/>
    <dgm:cxn modelId="{E368E775-B779-4261-98EE-8C778B5B3FAE}" type="presParOf" srcId="{BA7EC360-2303-4970-8A56-21348A9C0F17}" destId="{DF06279E-C35F-46B8-9B45-9BB5E7F207C0}" srcOrd="0" destOrd="0" presId="urn:microsoft.com/office/officeart/2005/8/layout/hChevron3"/>
    <dgm:cxn modelId="{6859F061-9E59-4416-8D5C-2F31DB552902}" type="presParOf" srcId="{BA7EC360-2303-4970-8A56-21348A9C0F17}" destId="{CFB66F02-ABE5-4D0D-B6D8-110B393C4C2A}" srcOrd="1" destOrd="0" presId="urn:microsoft.com/office/officeart/2005/8/layout/hChevron3"/>
    <dgm:cxn modelId="{57DC5B7D-28CB-452B-BC5A-E4ADAFC7CFA1}" type="presParOf" srcId="{BA7EC360-2303-4970-8A56-21348A9C0F17}" destId="{B0AA6659-DCC9-4209-B092-FC7F49843131}" srcOrd="2" destOrd="0" presId="urn:microsoft.com/office/officeart/2005/8/layout/hChevron3"/>
    <dgm:cxn modelId="{A77B6D56-EF80-40B6-81E4-33A34A656E1C}" type="presParOf" srcId="{BA7EC360-2303-4970-8A56-21348A9C0F17}" destId="{133F03E3-80D3-41CA-A69E-D119E31E4816}" srcOrd="3" destOrd="0" presId="urn:microsoft.com/office/officeart/2005/8/layout/hChevron3"/>
    <dgm:cxn modelId="{FD3BF5AF-DF5C-4D30-841A-408F8BC56F43}" type="presParOf" srcId="{BA7EC360-2303-4970-8A56-21348A9C0F17}" destId="{3AE48880-DFA4-4102-9F21-2152033804C2}" srcOrd="4" destOrd="0" presId="urn:microsoft.com/office/officeart/2005/8/layout/hChevron3"/>
    <dgm:cxn modelId="{7A850437-E967-4494-8598-8BE714073C50}" type="presParOf" srcId="{BA7EC360-2303-4970-8A56-21348A9C0F17}" destId="{615E01D2-FF7E-40C8-AA38-10A0566488CF}" srcOrd="5" destOrd="0" presId="urn:microsoft.com/office/officeart/2005/8/layout/hChevron3"/>
    <dgm:cxn modelId="{37ACF82F-74AB-4EC6-97C0-2C129DD142EB}" type="presParOf" srcId="{BA7EC360-2303-4970-8A56-21348A9C0F17}" destId="{1D2CBD90-B50C-411A-83F7-7272E7D69476}"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408A02-7D5B-4AA9-97BF-788827C573A0}" type="doc">
      <dgm:prSet loTypeId="urn:microsoft.com/office/officeart/2005/8/layout/hProcess9" loCatId="process" qsTypeId="urn:microsoft.com/office/officeart/2005/8/quickstyle/3d1" qsCatId="3D" csTypeId="urn:microsoft.com/office/officeart/2005/8/colors/accent1_3" csCatId="accent1" phldr="1"/>
      <dgm:spPr/>
      <dgm:t>
        <a:bodyPr/>
        <a:lstStyle/>
        <a:p>
          <a:endParaRPr lang="en-US"/>
        </a:p>
      </dgm:t>
    </dgm:pt>
    <dgm:pt modelId="{568B6EC6-87B5-4259-986D-5F3CF9B7F5F5}">
      <dgm:prSet custT="1"/>
      <dgm:spPr/>
      <dgm:t>
        <a:bodyPr/>
        <a:lstStyle/>
        <a:p>
          <a:r>
            <a:rPr lang="lv-LV" sz="1400" b="1" dirty="0"/>
            <a:t>2022.g. – 112 932</a:t>
          </a:r>
        </a:p>
        <a:p>
          <a:r>
            <a:rPr lang="lv-LV" sz="1400" b="1" dirty="0"/>
            <a:t>2023.g. – 40 641 </a:t>
          </a:r>
        </a:p>
        <a:p>
          <a:r>
            <a:rPr lang="lv-LV" sz="1400" dirty="0"/>
            <a:t>dokumentu kontroles sankciju precēm</a:t>
          </a:r>
          <a:endParaRPr lang="en-US" sz="1400" dirty="0"/>
        </a:p>
      </dgm:t>
    </dgm:pt>
    <dgm:pt modelId="{D4A54429-A51C-4ED0-8DD3-91641CAEAF95}" type="parTrans" cxnId="{5FB6F029-5C4C-4E07-A06E-AF74728ADE72}">
      <dgm:prSet/>
      <dgm:spPr/>
      <dgm:t>
        <a:bodyPr/>
        <a:lstStyle/>
        <a:p>
          <a:endParaRPr lang="en-US"/>
        </a:p>
      </dgm:t>
    </dgm:pt>
    <dgm:pt modelId="{35E01F13-1A17-4F22-999B-B56F242F0B63}" type="sibTrans" cxnId="{5FB6F029-5C4C-4E07-A06E-AF74728ADE72}">
      <dgm:prSet/>
      <dgm:spPr/>
      <dgm:t>
        <a:bodyPr/>
        <a:lstStyle/>
        <a:p>
          <a:endParaRPr lang="en-US"/>
        </a:p>
      </dgm:t>
    </dgm:pt>
    <dgm:pt modelId="{8F677A1C-A9F5-44DC-96A4-E2E453C8DFF1}">
      <dgm:prSet custT="1"/>
      <dgm:spPr/>
      <dgm:t>
        <a:bodyPr/>
        <a:lstStyle/>
        <a:p>
          <a:r>
            <a:rPr lang="lv-LV" sz="1400" b="1" dirty="0"/>
            <a:t>2022.g. – 331</a:t>
          </a:r>
        </a:p>
        <a:p>
          <a:r>
            <a:rPr lang="lv-LV" sz="1400" b="1" dirty="0"/>
            <a:t>2023.g. - 688</a:t>
          </a:r>
        </a:p>
        <a:p>
          <a:r>
            <a:rPr lang="lv-LV" sz="1400" dirty="0"/>
            <a:t> gadījumos liegts pārvietot sankciju preces fiziskām personām </a:t>
          </a:r>
          <a:r>
            <a:rPr lang="lv-LV" sz="1400" b="1" dirty="0"/>
            <a:t> </a:t>
          </a:r>
        </a:p>
        <a:p>
          <a:r>
            <a:rPr lang="nn-NO" sz="1400" b="1" dirty="0"/>
            <a:t>2022.g. – </a:t>
          </a:r>
          <a:r>
            <a:rPr lang="lv-LV" sz="1400" b="1" dirty="0"/>
            <a:t>250</a:t>
          </a:r>
          <a:endParaRPr lang="nn-NO" sz="1400" b="1" dirty="0"/>
        </a:p>
        <a:p>
          <a:r>
            <a:rPr lang="nn-NO" sz="1400" b="1" dirty="0"/>
            <a:t>2023.g. - </a:t>
          </a:r>
          <a:r>
            <a:rPr lang="lv-LV" sz="1400" b="1" dirty="0"/>
            <a:t>1220</a:t>
          </a:r>
          <a:endParaRPr lang="lv-LV" sz="1400" dirty="0"/>
        </a:p>
        <a:p>
          <a:r>
            <a:rPr lang="lv-LV" sz="1400" dirty="0"/>
            <a:t>gadījumos liegts ievest sankcijām pakļauto skaidru naudu Krievijā un Baltkrievijā</a:t>
          </a:r>
          <a:endParaRPr lang="en-US" sz="1400" dirty="0"/>
        </a:p>
      </dgm:t>
    </dgm:pt>
    <dgm:pt modelId="{61A65386-7AFF-4872-B5A9-72CA5F0F55F0}" type="parTrans" cxnId="{E153B943-1240-4CE6-A8B6-0F01E7A54637}">
      <dgm:prSet/>
      <dgm:spPr/>
      <dgm:t>
        <a:bodyPr/>
        <a:lstStyle/>
        <a:p>
          <a:endParaRPr lang="en-US"/>
        </a:p>
      </dgm:t>
    </dgm:pt>
    <dgm:pt modelId="{97613D44-F71D-4800-AE82-1DA5F2889919}" type="sibTrans" cxnId="{E153B943-1240-4CE6-A8B6-0F01E7A54637}">
      <dgm:prSet/>
      <dgm:spPr/>
      <dgm:t>
        <a:bodyPr/>
        <a:lstStyle/>
        <a:p>
          <a:endParaRPr lang="en-US"/>
        </a:p>
      </dgm:t>
    </dgm:pt>
    <dgm:pt modelId="{196C2712-052E-4DF9-B2A1-E6B6ED48350B}">
      <dgm:prSet custT="1"/>
      <dgm:spPr/>
      <dgm:t>
        <a:bodyPr/>
        <a:lstStyle/>
        <a:p>
          <a:r>
            <a:rPr lang="nn-NO" sz="1400" b="1" dirty="0"/>
            <a:t>2022.g. – </a:t>
          </a:r>
          <a:r>
            <a:rPr lang="lv-LV" sz="1400" b="1" dirty="0"/>
            <a:t>3507</a:t>
          </a:r>
          <a:endParaRPr lang="nn-NO" sz="1400" b="1" dirty="0"/>
        </a:p>
        <a:p>
          <a:r>
            <a:rPr lang="nn-NO" sz="1400" b="1" dirty="0"/>
            <a:t>2023.g. - </a:t>
          </a:r>
          <a:r>
            <a:rPr lang="lv-LV" sz="1400" b="1" dirty="0"/>
            <a:t>1195</a:t>
          </a:r>
          <a:r>
            <a:rPr lang="nn-NO" sz="1400" b="1" dirty="0"/>
            <a:t> </a:t>
          </a:r>
          <a:endParaRPr lang="lv-LV" sz="1400" b="1" dirty="0"/>
        </a:p>
        <a:p>
          <a:r>
            <a:rPr lang="lv-LV" sz="1400" dirty="0"/>
            <a:t>fiziskās kontroles sankciju precēm</a:t>
          </a:r>
          <a:endParaRPr lang="en-US" sz="1400" dirty="0"/>
        </a:p>
      </dgm:t>
    </dgm:pt>
    <dgm:pt modelId="{A61813CF-11FB-4B68-A99A-EAE8EE8C1853}" type="parTrans" cxnId="{744BD20F-AA34-41A5-A25B-A4FBE1790108}">
      <dgm:prSet/>
      <dgm:spPr/>
      <dgm:t>
        <a:bodyPr/>
        <a:lstStyle/>
        <a:p>
          <a:endParaRPr lang="lv-LV"/>
        </a:p>
      </dgm:t>
    </dgm:pt>
    <dgm:pt modelId="{91DFD232-1B1F-47DE-A524-00B5F00520DB}" type="sibTrans" cxnId="{744BD20F-AA34-41A5-A25B-A4FBE1790108}">
      <dgm:prSet/>
      <dgm:spPr/>
      <dgm:t>
        <a:bodyPr/>
        <a:lstStyle/>
        <a:p>
          <a:endParaRPr lang="lv-LV"/>
        </a:p>
      </dgm:t>
    </dgm:pt>
    <dgm:pt modelId="{8600FB10-49C3-417D-BFEA-C98EE3C32FF8}">
      <dgm:prSet custT="1"/>
      <dgm:spPr/>
      <dgm:t>
        <a:bodyPr/>
        <a:lstStyle/>
        <a:p>
          <a:r>
            <a:rPr lang="lv-LV" sz="1400" b="1" dirty="0"/>
            <a:t> </a:t>
          </a:r>
          <a:r>
            <a:rPr lang="nn-NO" sz="1400" b="1" dirty="0"/>
            <a:t>2022.g. – </a:t>
          </a:r>
          <a:r>
            <a:rPr lang="lv-LV" sz="1400" b="1" dirty="0"/>
            <a:t>3257</a:t>
          </a:r>
          <a:endParaRPr lang="nn-NO" sz="1400" b="1" dirty="0"/>
        </a:p>
        <a:p>
          <a:r>
            <a:rPr lang="nn-NO" sz="1400" b="1" dirty="0"/>
            <a:t>2023.g. - </a:t>
          </a:r>
          <a:r>
            <a:rPr lang="lv-LV" sz="1400" b="1" dirty="0"/>
            <a:t>1680</a:t>
          </a:r>
          <a:r>
            <a:rPr lang="nn-NO" sz="1400" b="1" dirty="0"/>
            <a:t> </a:t>
          </a:r>
          <a:endParaRPr lang="lv-LV" sz="1400" b="1" dirty="0"/>
        </a:p>
        <a:p>
          <a:r>
            <a:rPr lang="lv-LV" sz="1400" dirty="0"/>
            <a:t>gadījumos liegts  pārvietot sankciju preces pāri robežai</a:t>
          </a:r>
          <a:endParaRPr lang="en-US" sz="1400" dirty="0"/>
        </a:p>
      </dgm:t>
    </dgm:pt>
    <dgm:pt modelId="{7A3BCFB7-0D7A-4EB2-9B99-FFCDE28B572F}" type="parTrans" cxnId="{68311355-46F2-470D-8423-7F822FF2425D}">
      <dgm:prSet/>
      <dgm:spPr/>
      <dgm:t>
        <a:bodyPr/>
        <a:lstStyle/>
        <a:p>
          <a:endParaRPr lang="lv-LV"/>
        </a:p>
      </dgm:t>
    </dgm:pt>
    <dgm:pt modelId="{9C1386F4-92A3-45C7-9F14-E0008873BA5F}" type="sibTrans" cxnId="{68311355-46F2-470D-8423-7F822FF2425D}">
      <dgm:prSet/>
      <dgm:spPr/>
      <dgm:t>
        <a:bodyPr/>
        <a:lstStyle/>
        <a:p>
          <a:endParaRPr lang="lv-LV"/>
        </a:p>
      </dgm:t>
    </dgm:pt>
    <dgm:pt modelId="{103EA152-4559-4BB3-9176-295934715DAB}" type="pres">
      <dgm:prSet presAssocID="{E1408A02-7D5B-4AA9-97BF-788827C573A0}" presName="CompostProcess" presStyleCnt="0">
        <dgm:presLayoutVars>
          <dgm:dir/>
          <dgm:resizeHandles val="exact"/>
        </dgm:presLayoutVars>
      </dgm:prSet>
      <dgm:spPr/>
    </dgm:pt>
    <dgm:pt modelId="{F76CFBD2-31F8-468E-A004-563516189A3B}" type="pres">
      <dgm:prSet presAssocID="{E1408A02-7D5B-4AA9-97BF-788827C573A0}" presName="arrow" presStyleLbl="bgShp" presStyleIdx="0" presStyleCnt="1" custFlipHor="1" custScaleX="495" custLinFactNeighborX="4812"/>
      <dgm:spPr/>
    </dgm:pt>
    <dgm:pt modelId="{613754E0-89FD-4348-B3BF-628C901BBD38}" type="pres">
      <dgm:prSet presAssocID="{E1408A02-7D5B-4AA9-97BF-788827C573A0}" presName="linearProcess" presStyleCnt="0"/>
      <dgm:spPr/>
    </dgm:pt>
    <dgm:pt modelId="{E3076BD8-4253-4252-B66A-FA311C74B09E}" type="pres">
      <dgm:prSet presAssocID="{568B6EC6-87B5-4259-986D-5F3CF9B7F5F5}" presName="textNode" presStyleLbl="node1" presStyleIdx="0" presStyleCnt="4" custScaleY="127124" custLinFactNeighborX="-702" custLinFactNeighborY="862">
        <dgm:presLayoutVars>
          <dgm:bulletEnabled val="1"/>
        </dgm:presLayoutVars>
      </dgm:prSet>
      <dgm:spPr/>
    </dgm:pt>
    <dgm:pt modelId="{6B020DE4-D566-4E7B-83AF-F1D7D19A64AA}" type="pres">
      <dgm:prSet presAssocID="{35E01F13-1A17-4F22-999B-B56F242F0B63}" presName="sibTrans" presStyleCnt="0"/>
      <dgm:spPr/>
    </dgm:pt>
    <dgm:pt modelId="{CBE26155-2296-4C88-8A08-AC89474F3720}" type="pres">
      <dgm:prSet presAssocID="{196C2712-052E-4DF9-B2A1-E6B6ED48350B}" presName="textNode" presStyleLbl="node1" presStyleIdx="1" presStyleCnt="4" custScaleY="127124" custLinFactNeighborX="-64356" custLinFactNeighborY="2000">
        <dgm:presLayoutVars>
          <dgm:bulletEnabled val="1"/>
        </dgm:presLayoutVars>
      </dgm:prSet>
      <dgm:spPr/>
    </dgm:pt>
    <dgm:pt modelId="{D12F1A3A-6041-459D-8DF5-BEC9D88C9272}" type="pres">
      <dgm:prSet presAssocID="{91DFD232-1B1F-47DE-A524-00B5F00520DB}" presName="sibTrans" presStyleCnt="0"/>
      <dgm:spPr/>
    </dgm:pt>
    <dgm:pt modelId="{94210EB5-F8CE-4E95-9497-E7376CD31C42}" type="pres">
      <dgm:prSet presAssocID="{8600FB10-49C3-417D-BFEA-C98EE3C32FF8}" presName="textNode" presStyleLbl="node1" presStyleIdx="2" presStyleCnt="4" custScaleY="127124" custLinFactX="-3484" custLinFactNeighborX="-100000" custLinFactNeighborY="2000">
        <dgm:presLayoutVars>
          <dgm:bulletEnabled val="1"/>
        </dgm:presLayoutVars>
      </dgm:prSet>
      <dgm:spPr/>
    </dgm:pt>
    <dgm:pt modelId="{D78D6791-1852-46A3-B26D-3D1C981215A2}" type="pres">
      <dgm:prSet presAssocID="{9C1386F4-92A3-45C7-9F14-E0008873BA5F}" presName="sibTrans" presStyleCnt="0"/>
      <dgm:spPr/>
    </dgm:pt>
    <dgm:pt modelId="{D3A1762E-0748-4FC7-BD00-85246E40A87F}" type="pres">
      <dgm:prSet presAssocID="{8F677A1C-A9F5-44DC-96A4-E2E453C8DFF1}" presName="textNode" presStyleLbl="node1" presStyleIdx="3" presStyleCnt="4" custScaleY="127817" custLinFactX="-10956" custLinFactNeighborX="-100000" custLinFactNeighborY="1209">
        <dgm:presLayoutVars>
          <dgm:bulletEnabled val="1"/>
        </dgm:presLayoutVars>
      </dgm:prSet>
      <dgm:spPr/>
    </dgm:pt>
  </dgm:ptLst>
  <dgm:cxnLst>
    <dgm:cxn modelId="{744BD20F-AA34-41A5-A25B-A4FBE1790108}" srcId="{E1408A02-7D5B-4AA9-97BF-788827C573A0}" destId="{196C2712-052E-4DF9-B2A1-E6B6ED48350B}" srcOrd="1" destOrd="0" parTransId="{A61813CF-11FB-4B68-A99A-EAE8EE8C1853}" sibTransId="{91DFD232-1B1F-47DE-A524-00B5F00520DB}"/>
    <dgm:cxn modelId="{5FB6F029-5C4C-4E07-A06E-AF74728ADE72}" srcId="{E1408A02-7D5B-4AA9-97BF-788827C573A0}" destId="{568B6EC6-87B5-4259-986D-5F3CF9B7F5F5}" srcOrd="0" destOrd="0" parTransId="{D4A54429-A51C-4ED0-8DD3-91641CAEAF95}" sibTransId="{35E01F13-1A17-4F22-999B-B56F242F0B63}"/>
    <dgm:cxn modelId="{E153B943-1240-4CE6-A8B6-0F01E7A54637}" srcId="{E1408A02-7D5B-4AA9-97BF-788827C573A0}" destId="{8F677A1C-A9F5-44DC-96A4-E2E453C8DFF1}" srcOrd="3" destOrd="0" parTransId="{61A65386-7AFF-4872-B5A9-72CA5F0F55F0}" sibTransId="{97613D44-F71D-4800-AE82-1DA5F2889919}"/>
    <dgm:cxn modelId="{5C30166C-5FF7-4DBF-8F4F-9EEA90EB9791}" type="presOf" srcId="{8600FB10-49C3-417D-BFEA-C98EE3C32FF8}" destId="{94210EB5-F8CE-4E95-9497-E7376CD31C42}" srcOrd="0" destOrd="0" presId="urn:microsoft.com/office/officeart/2005/8/layout/hProcess9"/>
    <dgm:cxn modelId="{2953F14F-F23F-4E45-A283-22C61038223C}" type="presOf" srcId="{196C2712-052E-4DF9-B2A1-E6B6ED48350B}" destId="{CBE26155-2296-4C88-8A08-AC89474F3720}" srcOrd="0" destOrd="0" presId="urn:microsoft.com/office/officeart/2005/8/layout/hProcess9"/>
    <dgm:cxn modelId="{68311355-46F2-470D-8423-7F822FF2425D}" srcId="{E1408A02-7D5B-4AA9-97BF-788827C573A0}" destId="{8600FB10-49C3-417D-BFEA-C98EE3C32FF8}" srcOrd="2" destOrd="0" parTransId="{7A3BCFB7-0D7A-4EB2-9B99-FFCDE28B572F}" sibTransId="{9C1386F4-92A3-45C7-9F14-E0008873BA5F}"/>
    <dgm:cxn modelId="{7634FF79-B7D9-4154-BF97-82A3D51C76DF}" type="presOf" srcId="{E1408A02-7D5B-4AA9-97BF-788827C573A0}" destId="{103EA152-4559-4BB3-9176-295934715DAB}" srcOrd="0" destOrd="0" presId="urn:microsoft.com/office/officeart/2005/8/layout/hProcess9"/>
    <dgm:cxn modelId="{797E128C-0182-4B00-A0FA-DCA06ECF6196}" type="presOf" srcId="{568B6EC6-87B5-4259-986D-5F3CF9B7F5F5}" destId="{E3076BD8-4253-4252-B66A-FA311C74B09E}" srcOrd="0" destOrd="0" presId="urn:microsoft.com/office/officeart/2005/8/layout/hProcess9"/>
    <dgm:cxn modelId="{55606498-2797-48AC-8779-9500BA8D912F}" type="presOf" srcId="{8F677A1C-A9F5-44DC-96A4-E2E453C8DFF1}" destId="{D3A1762E-0748-4FC7-BD00-85246E40A87F}" srcOrd="0" destOrd="0" presId="urn:microsoft.com/office/officeart/2005/8/layout/hProcess9"/>
    <dgm:cxn modelId="{DCE766BF-FA4F-4350-8A96-D58D2DD09CBE}" type="presParOf" srcId="{103EA152-4559-4BB3-9176-295934715DAB}" destId="{F76CFBD2-31F8-468E-A004-563516189A3B}" srcOrd="0" destOrd="0" presId="urn:microsoft.com/office/officeart/2005/8/layout/hProcess9"/>
    <dgm:cxn modelId="{669837DE-FC24-4319-93C4-B02951DAEB96}" type="presParOf" srcId="{103EA152-4559-4BB3-9176-295934715DAB}" destId="{613754E0-89FD-4348-B3BF-628C901BBD38}" srcOrd="1" destOrd="0" presId="urn:microsoft.com/office/officeart/2005/8/layout/hProcess9"/>
    <dgm:cxn modelId="{DA0FAD8C-6895-479F-8E8B-CACC1604D320}" type="presParOf" srcId="{613754E0-89FD-4348-B3BF-628C901BBD38}" destId="{E3076BD8-4253-4252-B66A-FA311C74B09E}" srcOrd="0" destOrd="0" presId="urn:microsoft.com/office/officeart/2005/8/layout/hProcess9"/>
    <dgm:cxn modelId="{6989B51F-E21D-4C2B-AA97-383B702B3B83}" type="presParOf" srcId="{613754E0-89FD-4348-B3BF-628C901BBD38}" destId="{6B020DE4-D566-4E7B-83AF-F1D7D19A64AA}" srcOrd="1" destOrd="0" presId="urn:microsoft.com/office/officeart/2005/8/layout/hProcess9"/>
    <dgm:cxn modelId="{2C413A21-E514-4C6A-AA7A-9B45C89E03D9}" type="presParOf" srcId="{613754E0-89FD-4348-B3BF-628C901BBD38}" destId="{CBE26155-2296-4C88-8A08-AC89474F3720}" srcOrd="2" destOrd="0" presId="urn:microsoft.com/office/officeart/2005/8/layout/hProcess9"/>
    <dgm:cxn modelId="{DF5ECAB3-0F9D-424A-BAA4-009891DF9696}" type="presParOf" srcId="{613754E0-89FD-4348-B3BF-628C901BBD38}" destId="{D12F1A3A-6041-459D-8DF5-BEC9D88C9272}" srcOrd="3" destOrd="0" presId="urn:microsoft.com/office/officeart/2005/8/layout/hProcess9"/>
    <dgm:cxn modelId="{5DCC42E2-3F3E-4784-B41C-237F491F394A}" type="presParOf" srcId="{613754E0-89FD-4348-B3BF-628C901BBD38}" destId="{94210EB5-F8CE-4E95-9497-E7376CD31C42}" srcOrd="4" destOrd="0" presId="urn:microsoft.com/office/officeart/2005/8/layout/hProcess9"/>
    <dgm:cxn modelId="{5EEA6FB0-4A71-4CEC-B073-272C8A7CC9E7}" type="presParOf" srcId="{613754E0-89FD-4348-B3BF-628C901BBD38}" destId="{D78D6791-1852-46A3-B26D-3D1C981215A2}" srcOrd="5" destOrd="0" presId="urn:microsoft.com/office/officeart/2005/8/layout/hProcess9"/>
    <dgm:cxn modelId="{37AC49C4-966F-447B-9BAF-DF0B119A30B3}" type="presParOf" srcId="{613754E0-89FD-4348-B3BF-628C901BBD38}" destId="{D3A1762E-0748-4FC7-BD00-85246E40A87F}"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EAF86E18-DA0F-4EDF-948B-186A9A927C88}" type="doc">
      <dgm:prSet loTypeId="urn:microsoft.com/office/officeart/2005/8/layout/vList3" loCatId="picture" qsTypeId="urn:microsoft.com/office/officeart/2005/8/quickstyle/simple5" qsCatId="simple" csTypeId="urn:microsoft.com/office/officeart/2005/8/colors/accent2_2" csCatId="accent2" phldr="1"/>
      <dgm:spPr/>
    </dgm:pt>
    <dgm:pt modelId="{DFCE36CA-0A0E-4666-8143-A060605BA37F}">
      <dgm:prSet phldrT="[Text]" custT="1"/>
      <dgm:spPr/>
      <dgm:t>
        <a:bodyPr/>
        <a:lstStyle/>
        <a:p>
          <a:r>
            <a:rPr lang="lv-LV" sz="1800" dirty="0">
              <a:solidFill>
                <a:schemeClr val="tx2">
                  <a:lumMod val="95000"/>
                  <a:lumOff val="5000"/>
                </a:schemeClr>
              </a:solidFill>
              <a:ea typeface="Calibri" panose="020F0502020204030204" pitchFamily="34" charset="0"/>
              <a:cs typeface="Calibri" panose="020F0502020204030204" pitchFamily="34" charset="0"/>
            </a:rPr>
            <a:t>N</a:t>
          </a:r>
          <a:r>
            <a:rPr lang="lv-LV" sz="1800" dirty="0">
              <a:solidFill>
                <a:schemeClr val="tx2">
                  <a:lumMod val="95000"/>
                  <a:lumOff val="5000"/>
                </a:schemeClr>
              </a:solidFill>
              <a:effectLst/>
              <a:latin typeface="+mn-lt"/>
              <a:ea typeface="Calibri" panose="020F0502020204030204" pitchFamily="34" charset="0"/>
              <a:cs typeface="Calibri" panose="020F0502020204030204" pitchFamily="34" charset="0"/>
            </a:rPr>
            <a:t>eatbilstošu Kombinētās nomenklatūras preču </a:t>
          </a:r>
          <a:r>
            <a:rPr lang="lv-LV" sz="1800" b="1" dirty="0">
              <a:solidFill>
                <a:schemeClr val="tx2">
                  <a:lumMod val="95000"/>
                  <a:lumOff val="5000"/>
                </a:schemeClr>
              </a:solidFill>
              <a:effectLst/>
              <a:latin typeface="+mn-lt"/>
              <a:ea typeface="Calibri" panose="020F0502020204030204" pitchFamily="34" charset="0"/>
              <a:cs typeface="Calibri" panose="020F0502020204030204" pitchFamily="34" charset="0"/>
            </a:rPr>
            <a:t>kodu </a:t>
          </a:r>
          <a:r>
            <a:rPr lang="lv-LV" sz="1800" dirty="0">
              <a:solidFill>
                <a:schemeClr val="tx2">
                  <a:lumMod val="95000"/>
                  <a:lumOff val="5000"/>
                </a:schemeClr>
              </a:solidFill>
              <a:effectLst/>
              <a:latin typeface="+mn-lt"/>
              <a:ea typeface="Calibri" panose="020F0502020204030204" pitchFamily="34" charset="0"/>
              <a:cs typeface="Calibri" panose="020F0502020204030204" pitchFamily="34" charset="0"/>
            </a:rPr>
            <a:t>izmantošana</a:t>
          </a:r>
          <a:endParaRPr lang="lv-LV" sz="1800" dirty="0">
            <a:solidFill>
              <a:schemeClr val="tx2">
                <a:lumMod val="95000"/>
                <a:lumOff val="5000"/>
              </a:schemeClr>
            </a:solidFill>
          </a:endParaRPr>
        </a:p>
      </dgm:t>
    </dgm:pt>
    <dgm:pt modelId="{D6398E05-C6B1-4AAD-BB36-83F11D4A66BE}" type="parTrans" cxnId="{C04D4B87-AA62-4CEE-97CF-DA6C6D0BBD4F}">
      <dgm:prSet/>
      <dgm:spPr/>
      <dgm:t>
        <a:bodyPr/>
        <a:lstStyle/>
        <a:p>
          <a:endParaRPr lang="lv-LV" sz="1400"/>
        </a:p>
      </dgm:t>
    </dgm:pt>
    <dgm:pt modelId="{EE16EED9-B46D-4B34-BFAB-575C04ABC40E}" type="sibTrans" cxnId="{C04D4B87-AA62-4CEE-97CF-DA6C6D0BBD4F}">
      <dgm:prSet/>
      <dgm:spPr/>
      <dgm:t>
        <a:bodyPr/>
        <a:lstStyle/>
        <a:p>
          <a:endParaRPr lang="lv-LV" sz="1400"/>
        </a:p>
      </dgm:t>
    </dgm:pt>
    <dgm:pt modelId="{7A754C63-BF6D-45F2-9147-1E8BB618FB3C}">
      <dgm:prSet custT="1"/>
      <dgm:spPr/>
      <dgm:t>
        <a:bodyPr/>
        <a:lstStyle/>
        <a:p>
          <a:r>
            <a:rPr lang="lv-LV" sz="1800" dirty="0">
              <a:solidFill>
                <a:schemeClr val="tx2">
                  <a:lumMod val="95000"/>
                  <a:lumOff val="5000"/>
                </a:schemeClr>
              </a:solidFill>
              <a:ea typeface="Calibri" panose="020F0502020204030204" pitchFamily="34" charset="0"/>
              <a:cs typeface="Calibri" panose="020F0502020204030204" pitchFamily="34" charset="0"/>
            </a:rPr>
            <a:t>Norādīta nepatiesa preču </a:t>
          </a:r>
          <a:r>
            <a:rPr lang="lv-LV" sz="1800" b="1" dirty="0">
              <a:solidFill>
                <a:schemeClr val="tx2">
                  <a:lumMod val="95000"/>
                  <a:lumOff val="5000"/>
                </a:schemeClr>
              </a:solidFill>
              <a:ea typeface="Calibri" panose="020F0502020204030204" pitchFamily="34" charset="0"/>
              <a:cs typeface="Calibri" panose="020F0502020204030204" pitchFamily="34" charset="0"/>
            </a:rPr>
            <a:t>saņēmējvalsts/ izcelsmes valsts </a:t>
          </a:r>
          <a:endParaRPr lang="lv-LV" sz="1800" b="1" dirty="0">
            <a:solidFill>
              <a:schemeClr val="tx2">
                <a:lumMod val="95000"/>
                <a:lumOff val="5000"/>
              </a:schemeClr>
            </a:solidFill>
            <a:ea typeface="Calibri" panose="020F0502020204030204" pitchFamily="34" charset="0"/>
            <a:cs typeface="Times New Roman" panose="02020603050405020304" pitchFamily="18" charset="0"/>
          </a:endParaRPr>
        </a:p>
      </dgm:t>
    </dgm:pt>
    <dgm:pt modelId="{AC4A80E1-EA3A-4E17-A66A-CC2846A0D5D9}" type="parTrans" cxnId="{462E5A0E-43CC-46F7-A6B5-C1F2CA0A7DF9}">
      <dgm:prSet/>
      <dgm:spPr/>
      <dgm:t>
        <a:bodyPr/>
        <a:lstStyle/>
        <a:p>
          <a:endParaRPr lang="lv-LV" sz="1400"/>
        </a:p>
      </dgm:t>
    </dgm:pt>
    <dgm:pt modelId="{AA7DF2F9-0C09-467A-9008-97846F95AA63}" type="sibTrans" cxnId="{462E5A0E-43CC-46F7-A6B5-C1F2CA0A7DF9}">
      <dgm:prSet/>
      <dgm:spPr/>
      <dgm:t>
        <a:bodyPr/>
        <a:lstStyle/>
        <a:p>
          <a:endParaRPr lang="lv-LV" sz="1400"/>
        </a:p>
      </dgm:t>
    </dgm:pt>
    <dgm:pt modelId="{C29FBF5D-0566-4075-B4B0-6AE1CE2A753B}">
      <dgm:prSet custT="1"/>
      <dgm:spPr/>
      <dgm:t>
        <a:bodyPr/>
        <a:lstStyle/>
        <a:p>
          <a:r>
            <a:rPr lang="lv-LV" sz="1800" dirty="0">
              <a:solidFill>
                <a:schemeClr val="tx2">
                  <a:lumMod val="95000"/>
                  <a:lumOff val="5000"/>
                </a:schemeClr>
              </a:solidFill>
              <a:latin typeface="+mn-lt"/>
              <a:ea typeface="Calibri" panose="020F0502020204030204" pitchFamily="34" charset="0"/>
              <a:cs typeface="Calibri" panose="020F0502020204030204" pitchFamily="34" charset="0"/>
            </a:rPr>
            <a:t>Luksusa preces ar samazinātu </a:t>
          </a:r>
          <a:r>
            <a:rPr lang="lv-LV" sz="1800" b="1" dirty="0">
              <a:solidFill>
                <a:schemeClr val="tx2">
                  <a:lumMod val="95000"/>
                  <a:lumOff val="5000"/>
                </a:schemeClr>
              </a:solidFill>
              <a:latin typeface="+mn-lt"/>
              <a:ea typeface="Calibri" panose="020F0502020204030204" pitchFamily="34" charset="0"/>
              <a:cs typeface="Calibri" panose="020F0502020204030204" pitchFamily="34" charset="0"/>
            </a:rPr>
            <a:t>vērtību</a:t>
          </a:r>
          <a:endParaRPr lang="lv-LV" sz="1800" b="1" dirty="0">
            <a:solidFill>
              <a:schemeClr val="tx2">
                <a:lumMod val="95000"/>
                <a:lumOff val="5000"/>
              </a:schemeClr>
            </a:solidFill>
            <a:effectLst/>
            <a:latin typeface="+mn-lt"/>
            <a:ea typeface="Calibri" panose="020F0502020204030204" pitchFamily="34" charset="0"/>
            <a:cs typeface="Times New Roman" panose="02020603050405020304" pitchFamily="18" charset="0"/>
          </a:endParaRPr>
        </a:p>
      </dgm:t>
    </dgm:pt>
    <dgm:pt modelId="{1007DB81-9703-4973-804F-D0F97F1E2C81}" type="parTrans" cxnId="{3F718D11-2028-43EE-B565-7F95CF002FDD}">
      <dgm:prSet/>
      <dgm:spPr/>
      <dgm:t>
        <a:bodyPr/>
        <a:lstStyle/>
        <a:p>
          <a:endParaRPr lang="lv-LV" sz="1400"/>
        </a:p>
      </dgm:t>
    </dgm:pt>
    <dgm:pt modelId="{7F45D3F7-FE35-40C9-ADC7-B1943A915988}" type="sibTrans" cxnId="{3F718D11-2028-43EE-B565-7F95CF002FDD}">
      <dgm:prSet/>
      <dgm:spPr/>
      <dgm:t>
        <a:bodyPr/>
        <a:lstStyle/>
        <a:p>
          <a:endParaRPr lang="lv-LV" sz="1400"/>
        </a:p>
      </dgm:t>
    </dgm:pt>
    <dgm:pt modelId="{BC8DB168-660A-4170-95D0-98AC07871B21}">
      <dgm:prSet custT="1"/>
      <dgm:spPr/>
      <dgm:t>
        <a:bodyPr/>
        <a:lstStyle/>
        <a:p>
          <a:r>
            <a:rPr lang="lv-LV" sz="1800" dirty="0">
              <a:solidFill>
                <a:schemeClr val="tx2">
                  <a:lumMod val="95000"/>
                  <a:lumOff val="5000"/>
                </a:schemeClr>
              </a:solidFill>
              <a:latin typeface="+mn-lt"/>
              <a:ea typeface="Calibri" panose="020F0502020204030204" pitchFamily="34" charset="0"/>
              <a:cs typeface="Calibri" panose="020F0502020204030204" pitchFamily="34" charset="0"/>
            </a:rPr>
            <a:t>Mēģinājumi izvest uz Krieviju ES dalībvalstu </a:t>
          </a:r>
          <a:r>
            <a:rPr lang="lv-LV" sz="1800" b="1" dirty="0">
              <a:solidFill>
                <a:schemeClr val="tx2">
                  <a:lumMod val="95000"/>
                  <a:lumOff val="5000"/>
                </a:schemeClr>
              </a:solidFill>
              <a:latin typeface="+mn-lt"/>
              <a:ea typeface="Calibri" panose="020F0502020204030204" pitchFamily="34" charset="0"/>
              <a:cs typeface="Calibri" panose="020F0502020204030204" pitchFamily="34" charset="0"/>
            </a:rPr>
            <a:t>skaidru naudu</a:t>
          </a:r>
        </a:p>
      </dgm:t>
    </dgm:pt>
    <dgm:pt modelId="{0102B9BF-4662-46BE-94E3-E487ED663283}" type="parTrans" cxnId="{FBF68878-4D90-4784-9287-5B39E9171539}">
      <dgm:prSet/>
      <dgm:spPr/>
      <dgm:t>
        <a:bodyPr/>
        <a:lstStyle/>
        <a:p>
          <a:endParaRPr lang="lv-LV" sz="1400"/>
        </a:p>
      </dgm:t>
    </dgm:pt>
    <dgm:pt modelId="{5FED3768-1179-4462-8BDE-3CA45C78854A}" type="sibTrans" cxnId="{FBF68878-4D90-4784-9287-5B39E9171539}">
      <dgm:prSet/>
      <dgm:spPr/>
      <dgm:t>
        <a:bodyPr/>
        <a:lstStyle/>
        <a:p>
          <a:endParaRPr lang="lv-LV" sz="1400"/>
        </a:p>
      </dgm:t>
    </dgm:pt>
    <dgm:pt modelId="{BA17C726-AAF9-4D0B-892A-8FCD5226864A}">
      <dgm:prSet custT="1"/>
      <dgm:spPr/>
      <dgm:t>
        <a:bodyPr/>
        <a:lstStyle/>
        <a:p>
          <a:r>
            <a:rPr lang="lv-LV" sz="1800" dirty="0">
              <a:solidFill>
                <a:schemeClr val="tx2">
                  <a:lumMod val="95000"/>
                  <a:lumOff val="5000"/>
                </a:schemeClr>
              </a:solidFill>
              <a:latin typeface="+mn-lt"/>
              <a:ea typeface="Calibri" panose="020F0502020204030204" pitchFamily="34" charset="0"/>
              <a:cs typeface="Calibri" panose="020F0502020204030204" pitchFamily="34" charset="0"/>
            </a:rPr>
            <a:t>Regulu pārejas noteikumu neievērošana</a:t>
          </a:r>
        </a:p>
      </dgm:t>
    </dgm:pt>
    <dgm:pt modelId="{C4A2EA88-6076-40CF-A7B4-5E7F76F8A8C3}" type="parTrans" cxnId="{40EFF905-6799-4ED3-9156-86C2D4F3E143}">
      <dgm:prSet/>
      <dgm:spPr/>
      <dgm:t>
        <a:bodyPr/>
        <a:lstStyle/>
        <a:p>
          <a:endParaRPr lang="lv-LV" sz="1400"/>
        </a:p>
      </dgm:t>
    </dgm:pt>
    <dgm:pt modelId="{56B83A09-666E-49D1-95CE-3608FDF2C6D2}" type="sibTrans" cxnId="{40EFF905-6799-4ED3-9156-86C2D4F3E143}">
      <dgm:prSet/>
      <dgm:spPr/>
      <dgm:t>
        <a:bodyPr/>
        <a:lstStyle/>
        <a:p>
          <a:endParaRPr lang="lv-LV" sz="1400"/>
        </a:p>
      </dgm:t>
    </dgm:pt>
    <dgm:pt modelId="{2568422E-5CB1-4982-ACEA-70C63236ACB8}" type="pres">
      <dgm:prSet presAssocID="{EAF86E18-DA0F-4EDF-948B-186A9A927C88}" presName="linearFlow" presStyleCnt="0">
        <dgm:presLayoutVars>
          <dgm:dir/>
          <dgm:resizeHandles val="exact"/>
        </dgm:presLayoutVars>
      </dgm:prSet>
      <dgm:spPr/>
    </dgm:pt>
    <dgm:pt modelId="{2DFBD975-5142-4786-A492-5B8A86731ED4}" type="pres">
      <dgm:prSet presAssocID="{DFCE36CA-0A0E-4666-8143-A060605BA37F}" presName="composite" presStyleCnt="0"/>
      <dgm:spPr/>
    </dgm:pt>
    <dgm:pt modelId="{51472062-8FF3-4EF7-BB79-8F62AA78514B}" type="pres">
      <dgm:prSet presAssocID="{DFCE36CA-0A0E-4666-8143-A060605BA37F}" presName="imgShp" presStyleLbl="fgImgPlace1" presStyleIdx="0" presStyleCnt="5"/>
      <dgm:spPr>
        <a:solidFill>
          <a:schemeClr val="bg2"/>
        </a:solidFill>
      </dgm:spPr>
    </dgm:pt>
    <dgm:pt modelId="{B364AE40-6F1C-4314-B72E-601A3F75440A}" type="pres">
      <dgm:prSet presAssocID="{DFCE36CA-0A0E-4666-8143-A060605BA37F}" presName="txShp" presStyleLbl="node1" presStyleIdx="0" presStyleCnt="5">
        <dgm:presLayoutVars>
          <dgm:bulletEnabled val="1"/>
        </dgm:presLayoutVars>
      </dgm:prSet>
      <dgm:spPr/>
    </dgm:pt>
    <dgm:pt modelId="{2ABD9117-C689-4E70-BF06-8F5A1C0AC894}" type="pres">
      <dgm:prSet presAssocID="{EE16EED9-B46D-4B34-BFAB-575C04ABC40E}" presName="spacing" presStyleCnt="0"/>
      <dgm:spPr/>
    </dgm:pt>
    <dgm:pt modelId="{853A77BB-BCB5-4762-8C58-9655F0D9BF1A}" type="pres">
      <dgm:prSet presAssocID="{7A754C63-BF6D-45F2-9147-1E8BB618FB3C}" presName="composite" presStyleCnt="0"/>
      <dgm:spPr/>
    </dgm:pt>
    <dgm:pt modelId="{B0AEE84E-E6C3-4575-9673-68C4FDDC8213}" type="pres">
      <dgm:prSet presAssocID="{7A754C63-BF6D-45F2-9147-1E8BB618FB3C}" presName="imgShp" presStyleLbl="fgImgPlace1" presStyleIdx="1" presStyleCnt="5"/>
      <dgm:spPr>
        <a:solidFill>
          <a:schemeClr val="bg2">
            <a:lumMod val="90000"/>
          </a:schemeClr>
        </a:solidFill>
      </dgm:spPr>
    </dgm:pt>
    <dgm:pt modelId="{8220EBFA-4C6D-4B6E-9F0F-1F6677AC21A4}" type="pres">
      <dgm:prSet presAssocID="{7A754C63-BF6D-45F2-9147-1E8BB618FB3C}" presName="txShp" presStyleLbl="node1" presStyleIdx="1" presStyleCnt="5">
        <dgm:presLayoutVars>
          <dgm:bulletEnabled val="1"/>
        </dgm:presLayoutVars>
      </dgm:prSet>
      <dgm:spPr/>
    </dgm:pt>
    <dgm:pt modelId="{14D4322C-2934-4FA7-A1D8-60B2BE8FA810}" type="pres">
      <dgm:prSet presAssocID="{AA7DF2F9-0C09-467A-9008-97846F95AA63}" presName="spacing" presStyleCnt="0"/>
      <dgm:spPr/>
    </dgm:pt>
    <dgm:pt modelId="{DAB3BEA4-F065-47FA-92E3-2499240AE9A2}" type="pres">
      <dgm:prSet presAssocID="{C29FBF5D-0566-4075-B4B0-6AE1CE2A753B}" presName="composite" presStyleCnt="0"/>
      <dgm:spPr/>
    </dgm:pt>
    <dgm:pt modelId="{0D5AFE3A-C90B-4EAF-AB08-7E085A324E6A}" type="pres">
      <dgm:prSet presAssocID="{C29FBF5D-0566-4075-B4B0-6AE1CE2A753B}" presName="imgShp" presStyleLbl="fgImgPlace1" presStyleIdx="2" presStyleCnt="5"/>
      <dgm:spPr>
        <a:solidFill>
          <a:schemeClr val="bg2">
            <a:lumMod val="75000"/>
          </a:schemeClr>
        </a:solidFill>
      </dgm:spPr>
    </dgm:pt>
    <dgm:pt modelId="{F2099491-A99F-41D4-8428-28FC1214ABE9}" type="pres">
      <dgm:prSet presAssocID="{C29FBF5D-0566-4075-B4B0-6AE1CE2A753B}" presName="txShp" presStyleLbl="node1" presStyleIdx="2" presStyleCnt="5">
        <dgm:presLayoutVars>
          <dgm:bulletEnabled val="1"/>
        </dgm:presLayoutVars>
      </dgm:prSet>
      <dgm:spPr/>
    </dgm:pt>
    <dgm:pt modelId="{A272ED18-F5AD-4F20-AF7B-2AA5F66D2F7E}" type="pres">
      <dgm:prSet presAssocID="{7F45D3F7-FE35-40C9-ADC7-B1943A915988}" presName="spacing" presStyleCnt="0"/>
      <dgm:spPr/>
    </dgm:pt>
    <dgm:pt modelId="{0DFBED7D-E1A6-4E3A-A115-3CCE4EAB8D64}" type="pres">
      <dgm:prSet presAssocID="{BC8DB168-660A-4170-95D0-98AC07871B21}" presName="composite" presStyleCnt="0"/>
      <dgm:spPr/>
    </dgm:pt>
    <dgm:pt modelId="{E412F7C7-97A2-485C-B295-8E15212429FA}" type="pres">
      <dgm:prSet presAssocID="{BC8DB168-660A-4170-95D0-98AC07871B21}" presName="imgShp" presStyleLbl="fgImgPlace1" presStyleIdx="3" presStyleCnt="5"/>
      <dgm:spPr>
        <a:solidFill>
          <a:schemeClr val="accent6">
            <a:lumMod val="75000"/>
          </a:schemeClr>
        </a:solidFill>
      </dgm:spPr>
    </dgm:pt>
    <dgm:pt modelId="{3F99AAAA-74C9-457F-B40E-D4AD52E17A6F}" type="pres">
      <dgm:prSet presAssocID="{BC8DB168-660A-4170-95D0-98AC07871B21}" presName="txShp" presStyleLbl="node1" presStyleIdx="3" presStyleCnt="5">
        <dgm:presLayoutVars>
          <dgm:bulletEnabled val="1"/>
        </dgm:presLayoutVars>
      </dgm:prSet>
      <dgm:spPr/>
    </dgm:pt>
    <dgm:pt modelId="{98C17E1C-C311-41D0-86BE-E54AF6565E1A}" type="pres">
      <dgm:prSet presAssocID="{5FED3768-1179-4462-8BDE-3CA45C78854A}" presName="spacing" presStyleCnt="0"/>
      <dgm:spPr/>
    </dgm:pt>
    <dgm:pt modelId="{F1472DB8-AC72-4C3A-A636-F8A99A622250}" type="pres">
      <dgm:prSet presAssocID="{BA17C726-AAF9-4D0B-892A-8FCD5226864A}" presName="composite" presStyleCnt="0"/>
      <dgm:spPr/>
    </dgm:pt>
    <dgm:pt modelId="{DB5C73F1-8898-41B0-8643-2893B83B27FD}" type="pres">
      <dgm:prSet presAssocID="{BA17C726-AAF9-4D0B-892A-8FCD5226864A}" presName="imgShp" presStyleLbl="fgImgPlace1" presStyleIdx="4" presStyleCnt="5"/>
      <dgm:spPr>
        <a:solidFill>
          <a:schemeClr val="accent6">
            <a:lumMod val="50000"/>
          </a:schemeClr>
        </a:solidFill>
      </dgm:spPr>
    </dgm:pt>
    <dgm:pt modelId="{5A486645-FFFE-4687-8A37-4CF2D76C7D51}" type="pres">
      <dgm:prSet presAssocID="{BA17C726-AAF9-4D0B-892A-8FCD5226864A}" presName="txShp" presStyleLbl="node1" presStyleIdx="4" presStyleCnt="5">
        <dgm:presLayoutVars>
          <dgm:bulletEnabled val="1"/>
        </dgm:presLayoutVars>
      </dgm:prSet>
      <dgm:spPr/>
    </dgm:pt>
  </dgm:ptLst>
  <dgm:cxnLst>
    <dgm:cxn modelId="{40EFF905-6799-4ED3-9156-86C2D4F3E143}" srcId="{EAF86E18-DA0F-4EDF-948B-186A9A927C88}" destId="{BA17C726-AAF9-4D0B-892A-8FCD5226864A}" srcOrd="4" destOrd="0" parTransId="{C4A2EA88-6076-40CF-A7B4-5E7F76F8A8C3}" sibTransId="{56B83A09-666E-49D1-95CE-3608FDF2C6D2}"/>
    <dgm:cxn modelId="{795A8E0C-BB43-4710-845B-4F550AEBF703}" type="presOf" srcId="{BA17C726-AAF9-4D0B-892A-8FCD5226864A}" destId="{5A486645-FFFE-4687-8A37-4CF2D76C7D51}" srcOrd="0" destOrd="0" presId="urn:microsoft.com/office/officeart/2005/8/layout/vList3"/>
    <dgm:cxn modelId="{462E5A0E-43CC-46F7-A6B5-C1F2CA0A7DF9}" srcId="{EAF86E18-DA0F-4EDF-948B-186A9A927C88}" destId="{7A754C63-BF6D-45F2-9147-1E8BB618FB3C}" srcOrd="1" destOrd="0" parTransId="{AC4A80E1-EA3A-4E17-A66A-CC2846A0D5D9}" sibTransId="{AA7DF2F9-0C09-467A-9008-97846F95AA63}"/>
    <dgm:cxn modelId="{2A4CD30F-8953-40FD-8E09-519AB44DB189}" type="presOf" srcId="{C29FBF5D-0566-4075-B4B0-6AE1CE2A753B}" destId="{F2099491-A99F-41D4-8428-28FC1214ABE9}" srcOrd="0" destOrd="0" presId="urn:microsoft.com/office/officeart/2005/8/layout/vList3"/>
    <dgm:cxn modelId="{3F718D11-2028-43EE-B565-7F95CF002FDD}" srcId="{EAF86E18-DA0F-4EDF-948B-186A9A927C88}" destId="{C29FBF5D-0566-4075-B4B0-6AE1CE2A753B}" srcOrd="2" destOrd="0" parTransId="{1007DB81-9703-4973-804F-D0F97F1E2C81}" sibTransId="{7F45D3F7-FE35-40C9-ADC7-B1943A915988}"/>
    <dgm:cxn modelId="{FBF68878-4D90-4784-9287-5B39E9171539}" srcId="{EAF86E18-DA0F-4EDF-948B-186A9A927C88}" destId="{BC8DB168-660A-4170-95D0-98AC07871B21}" srcOrd="3" destOrd="0" parTransId="{0102B9BF-4662-46BE-94E3-E487ED663283}" sibTransId="{5FED3768-1179-4462-8BDE-3CA45C78854A}"/>
    <dgm:cxn modelId="{AA58417B-C005-4CEE-9B35-E384DC9E84BA}" type="presOf" srcId="{DFCE36CA-0A0E-4666-8143-A060605BA37F}" destId="{B364AE40-6F1C-4314-B72E-601A3F75440A}" srcOrd="0" destOrd="0" presId="urn:microsoft.com/office/officeart/2005/8/layout/vList3"/>
    <dgm:cxn modelId="{C04D4B87-AA62-4CEE-97CF-DA6C6D0BBD4F}" srcId="{EAF86E18-DA0F-4EDF-948B-186A9A927C88}" destId="{DFCE36CA-0A0E-4666-8143-A060605BA37F}" srcOrd="0" destOrd="0" parTransId="{D6398E05-C6B1-4AAD-BB36-83F11D4A66BE}" sibTransId="{EE16EED9-B46D-4B34-BFAB-575C04ABC40E}"/>
    <dgm:cxn modelId="{7D2DE4C2-6DD2-44F9-BEB5-F7574F034160}" type="presOf" srcId="{EAF86E18-DA0F-4EDF-948B-186A9A927C88}" destId="{2568422E-5CB1-4982-ACEA-70C63236ACB8}" srcOrd="0" destOrd="0" presId="urn:microsoft.com/office/officeart/2005/8/layout/vList3"/>
    <dgm:cxn modelId="{1D6108D9-8C51-4709-89A6-696F823C0782}" type="presOf" srcId="{7A754C63-BF6D-45F2-9147-1E8BB618FB3C}" destId="{8220EBFA-4C6D-4B6E-9F0F-1F6677AC21A4}" srcOrd="0" destOrd="0" presId="urn:microsoft.com/office/officeart/2005/8/layout/vList3"/>
    <dgm:cxn modelId="{47CE35EF-0362-42E8-83A3-77DE4C78C275}" type="presOf" srcId="{BC8DB168-660A-4170-95D0-98AC07871B21}" destId="{3F99AAAA-74C9-457F-B40E-D4AD52E17A6F}" srcOrd="0" destOrd="0" presId="urn:microsoft.com/office/officeart/2005/8/layout/vList3"/>
    <dgm:cxn modelId="{F6AF86FB-430C-4C3F-8B62-09B33515ABD1}" type="presParOf" srcId="{2568422E-5CB1-4982-ACEA-70C63236ACB8}" destId="{2DFBD975-5142-4786-A492-5B8A86731ED4}" srcOrd="0" destOrd="0" presId="urn:microsoft.com/office/officeart/2005/8/layout/vList3"/>
    <dgm:cxn modelId="{DC539BD6-DB55-4408-B2B5-AD8EC8EAB8F9}" type="presParOf" srcId="{2DFBD975-5142-4786-A492-5B8A86731ED4}" destId="{51472062-8FF3-4EF7-BB79-8F62AA78514B}" srcOrd="0" destOrd="0" presId="urn:microsoft.com/office/officeart/2005/8/layout/vList3"/>
    <dgm:cxn modelId="{00F35107-8D2E-430D-B58F-A11EF439E3A0}" type="presParOf" srcId="{2DFBD975-5142-4786-A492-5B8A86731ED4}" destId="{B364AE40-6F1C-4314-B72E-601A3F75440A}" srcOrd="1" destOrd="0" presId="urn:microsoft.com/office/officeart/2005/8/layout/vList3"/>
    <dgm:cxn modelId="{8C48D6A9-6A74-4343-9504-BCCC0B1FD0C6}" type="presParOf" srcId="{2568422E-5CB1-4982-ACEA-70C63236ACB8}" destId="{2ABD9117-C689-4E70-BF06-8F5A1C0AC894}" srcOrd="1" destOrd="0" presId="urn:microsoft.com/office/officeart/2005/8/layout/vList3"/>
    <dgm:cxn modelId="{CB78ECC6-3812-43F3-AA8F-D7798C137D0E}" type="presParOf" srcId="{2568422E-5CB1-4982-ACEA-70C63236ACB8}" destId="{853A77BB-BCB5-4762-8C58-9655F0D9BF1A}" srcOrd="2" destOrd="0" presId="urn:microsoft.com/office/officeart/2005/8/layout/vList3"/>
    <dgm:cxn modelId="{07218C9C-5660-4371-BDFB-175A7EDF2D56}" type="presParOf" srcId="{853A77BB-BCB5-4762-8C58-9655F0D9BF1A}" destId="{B0AEE84E-E6C3-4575-9673-68C4FDDC8213}" srcOrd="0" destOrd="0" presId="urn:microsoft.com/office/officeart/2005/8/layout/vList3"/>
    <dgm:cxn modelId="{1EB13E21-72C4-4661-A351-78955F137C61}" type="presParOf" srcId="{853A77BB-BCB5-4762-8C58-9655F0D9BF1A}" destId="{8220EBFA-4C6D-4B6E-9F0F-1F6677AC21A4}" srcOrd="1" destOrd="0" presId="urn:microsoft.com/office/officeart/2005/8/layout/vList3"/>
    <dgm:cxn modelId="{421F00B5-A6C3-466E-9782-3F459305D9D5}" type="presParOf" srcId="{2568422E-5CB1-4982-ACEA-70C63236ACB8}" destId="{14D4322C-2934-4FA7-A1D8-60B2BE8FA810}" srcOrd="3" destOrd="0" presId="urn:microsoft.com/office/officeart/2005/8/layout/vList3"/>
    <dgm:cxn modelId="{6789A5BB-2B2B-45EF-96EA-E19094246E26}" type="presParOf" srcId="{2568422E-5CB1-4982-ACEA-70C63236ACB8}" destId="{DAB3BEA4-F065-47FA-92E3-2499240AE9A2}" srcOrd="4" destOrd="0" presId="urn:microsoft.com/office/officeart/2005/8/layout/vList3"/>
    <dgm:cxn modelId="{42A8768E-0155-41B2-B3DD-1D959BE2D2D1}" type="presParOf" srcId="{DAB3BEA4-F065-47FA-92E3-2499240AE9A2}" destId="{0D5AFE3A-C90B-4EAF-AB08-7E085A324E6A}" srcOrd="0" destOrd="0" presId="urn:microsoft.com/office/officeart/2005/8/layout/vList3"/>
    <dgm:cxn modelId="{F255A4DD-E886-4AF5-AEB5-B58204848491}" type="presParOf" srcId="{DAB3BEA4-F065-47FA-92E3-2499240AE9A2}" destId="{F2099491-A99F-41D4-8428-28FC1214ABE9}" srcOrd="1" destOrd="0" presId="urn:microsoft.com/office/officeart/2005/8/layout/vList3"/>
    <dgm:cxn modelId="{303DAE72-0039-4346-8C83-D2DC160973B1}" type="presParOf" srcId="{2568422E-5CB1-4982-ACEA-70C63236ACB8}" destId="{A272ED18-F5AD-4F20-AF7B-2AA5F66D2F7E}" srcOrd="5" destOrd="0" presId="urn:microsoft.com/office/officeart/2005/8/layout/vList3"/>
    <dgm:cxn modelId="{55D4B029-FE77-40C0-9EE6-2F59A8EA5760}" type="presParOf" srcId="{2568422E-5CB1-4982-ACEA-70C63236ACB8}" destId="{0DFBED7D-E1A6-4E3A-A115-3CCE4EAB8D64}" srcOrd="6" destOrd="0" presId="urn:microsoft.com/office/officeart/2005/8/layout/vList3"/>
    <dgm:cxn modelId="{985CCCF3-4E03-4F48-B011-24458A976F6B}" type="presParOf" srcId="{0DFBED7D-E1A6-4E3A-A115-3CCE4EAB8D64}" destId="{E412F7C7-97A2-485C-B295-8E15212429FA}" srcOrd="0" destOrd="0" presId="urn:microsoft.com/office/officeart/2005/8/layout/vList3"/>
    <dgm:cxn modelId="{2305B72B-5BA0-4659-B1AF-4771A6860E4B}" type="presParOf" srcId="{0DFBED7D-E1A6-4E3A-A115-3CCE4EAB8D64}" destId="{3F99AAAA-74C9-457F-B40E-D4AD52E17A6F}" srcOrd="1" destOrd="0" presId="urn:microsoft.com/office/officeart/2005/8/layout/vList3"/>
    <dgm:cxn modelId="{4E89F4AA-C39B-406D-9330-95B2E65BF7CA}" type="presParOf" srcId="{2568422E-5CB1-4982-ACEA-70C63236ACB8}" destId="{98C17E1C-C311-41D0-86BE-E54AF6565E1A}" srcOrd="7" destOrd="0" presId="urn:microsoft.com/office/officeart/2005/8/layout/vList3"/>
    <dgm:cxn modelId="{7A60F729-4A19-4750-B988-5F6CB5D2B3FB}" type="presParOf" srcId="{2568422E-5CB1-4982-ACEA-70C63236ACB8}" destId="{F1472DB8-AC72-4C3A-A636-F8A99A622250}" srcOrd="8" destOrd="0" presId="urn:microsoft.com/office/officeart/2005/8/layout/vList3"/>
    <dgm:cxn modelId="{8FCE4565-8ABA-4903-A610-AEA3B7409392}" type="presParOf" srcId="{F1472DB8-AC72-4C3A-A636-F8A99A622250}" destId="{DB5C73F1-8898-41B0-8643-2893B83B27FD}" srcOrd="0" destOrd="0" presId="urn:microsoft.com/office/officeart/2005/8/layout/vList3"/>
    <dgm:cxn modelId="{21177AC6-DDFA-4E80-AD4A-2E1866355B35}" type="presParOf" srcId="{F1472DB8-AC72-4C3A-A636-F8A99A622250}" destId="{5A486645-FFFE-4687-8A37-4CF2D76C7D51}" srcOrd="1" destOrd="0" presId="urn:microsoft.com/office/officeart/2005/8/layout/v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DDF40-10A6-4D2A-B11A-D615A205E412}">
      <dsp:nvSpPr>
        <dsp:cNvPr id="0" name=""/>
        <dsp:cNvSpPr/>
      </dsp:nvSpPr>
      <dsp:spPr>
        <a:xfrm>
          <a:off x="0" y="1911"/>
          <a:ext cx="10125012"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2">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1C7064B-1FBA-4230-8349-471A967BBAD7}">
      <dsp:nvSpPr>
        <dsp:cNvPr id="0" name=""/>
        <dsp:cNvSpPr/>
      </dsp:nvSpPr>
      <dsp:spPr>
        <a:xfrm>
          <a:off x="0" y="1911"/>
          <a:ext cx="10125012" cy="651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lv-LV" sz="2600" kern="1200" dirty="0"/>
            <a:t>Mērķtiecīgi, risku analīzē balstīti muitas kontroles pasākumi  </a:t>
          </a:r>
        </a:p>
      </dsp:txBody>
      <dsp:txXfrm>
        <a:off x="0" y="1911"/>
        <a:ext cx="10125012" cy="651745"/>
      </dsp:txXfrm>
    </dsp:sp>
    <dsp:sp modelId="{151A35CE-72E5-4533-836B-435560469412}">
      <dsp:nvSpPr>
        <dsp:cNvPr id="0" name=""/>
        <dsp:cNvSpPr/>
      </dsp:nvSpPr>
      <dsp:spPr>
        <a:xfrm>
          <a:off x="0" y="653657"/>
          <a:ext cx="10125012"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2">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42BA76B-2CC6-4210-AEFE-57C514D3243A}">
      <dsp:nvSpPr>
        <dsp:cNvPr id="0" name=""/>
        <dsp:cNvSpPr/>
      </dsp:nvSpPr>
      <dsp:spPr>
        <a:xfrm>
          <a:off x="0" y="653657"/>
          <a:ext cx="10125012" cy="651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lv-LV" sz="2600" kern="1200" dirty="0"/>
            <a:t>Sankciju apiešanas mēģinājumu novēršana</a:t>
          </a:r>
        </a:p>
      </dsp:txBody>
      <dsp:txXfrm>
        <a:off x="0" y="653657"/>
        <a:ext cx="10125012" cy="651745"/>
      </dsp:txXfrm>
    </dsp:sp>
    <dsp:sp modelId="{0E42559E-9DB0-4D92-B900-1F9C2F6581BC}">
      <dsp:nvSpPr>
        <dsp:cNvPr id="0" name=""/>
        <dsp:cNvSpPr/>
      </dsp:nvSpPr>
      <dsp:spPr>
        <a:xfrm>
          <a:off x="0" y="1305403"/>
          <a:ext cx="10125012"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2">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4CB9075-F9D6-4367-86D7-57690A6559D4}">
      <dsp:nvSpPr>
        <dsp:cNvPr id="0" name=""/>
        <dsp:cNvSpPr/>
      </dsp:nvSpPr>
      <dsp:spPr>
        <a:xfrm>
          <a:off x="0" y="1305403"/>
          <a:ext cx="10125012" cy="651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lv-LV" sz="2600" kern="1200" dirty="0"/>
            <a:t>Sadarbība ar Eiropas Komisiju, citām ES dalībvalstīm</a:t>
          </a:r>
        </a:p>
      </dsp:txBody>
      <dsp:txXfrm>
        <a:off x="0" y="1305403"/>
        <a:ext cx="10125012" cy="651745"/>
      </dsp:txXfrm>
    </dsp:sp>
    <dsp:sp modelId="{8CEB7887-331F-47B9-ACC3-B3AB1529014F}">
      <dsp:nvSpPr>
        <dsp:cNvPr id="0" name=""/>
        <dsp:cNvSpPr/>
      </dsp:nvSpPr>
      <dsp:spPr>
        <a:xfrm>
          <a:off x="0" y="1957148"/>
          <a:ext cx="10125012"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2">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9337B69-3ED5-4F00-A4C6-B0FDF41BA20D}">
      <dsp:nvSpPr>
        <dsp:cNvPr id="0" name=""/>
        <dsp:cNvSpPr/>
      </dsp:nvSpPr>
      <dsp:spPr>
        <a:xfrm>
          <a:off x="0" y="1957149"/>
          <a:ext cx="10125012" cy="651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lv-LV" sz="2600" kern="1200" dirty="0"/>
            <a:t>Sadarbība ar tiesībaizsardzības iestādēm Latvijā </a:t>
          </a:r>
        </a:p>
      </dsp:txBody>
      <dsp:txXfrm>
        <a:off x="0" y="1957149"/>
        <a:ext cx="10125012" cy="651745"/>
      </dsp:txXfrm>
    </dsp:sp>
    <dsp:sp modelId="{20D72A97-33FC-41FA-BEC7-9E671680CAC2}">
      <dsp:nvSpPr>
        <dsp:cNvPr id="0" name=""/>
        <dsp:cNvSpPr/>
      </dsp:nvSpPr>
      <dsp:spPr>
        <a:xfrm>
          <a:off x="0" y="2608894"/>
          <a:ext cx="10125012"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2">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684342C-74E9-4CF1-BE9C-95E2C9DC5D03}">
      <dsp:nvSpPr>
        <dsp:cNvPr id="0" name=""/>
        <dsp:cNvSpPr/>
      </dsp:nvSpPr>
      <dsp:spPr>
        <a:xfrm>
          <a:off x="0" y="2608894"/>
          <a:ext cx="10125012" cy="651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lv-LV" sz="2600" kern="1200" dirty="0"/>
            <a:t>Sadarbība ar </a:t>
          </a:r>
          <a:r>
            <a:rPr lang="lv-LV" sz="2600" kern="1200" dirty="0" err="1"/>
            <a:t>trešām</a:t>
          </a:r>
          <a:r>
            <a:rPr lang="lv-LV" sz="2600" kern="1200" dirty="0"/>
            <a:t> valstīm</a:t>
          </a:r>
        </a:p>
      </dsp:txBody>
      <dsp:txXfrm>
        <a:off x="0" y="2608894"/>
        <a:ext cx="10125012" cy="651745"/>
      </dsp:txXfrm>
    </dsp:sp>
    <dsp:sp modelId="{467E9702-8FE4-4CC6-9CA0-A0E48405E78A}">
      <dsp:nvSpPr>
        <dsp:cNvPr id="0" name=""/>
        <dsp:cNvSpPr/>
      </dsp:nvSpPr>
      <dsp:spPr>
        <a:xfrm>
          <a:off x="0" y="3260640"/>
          <a:ext cx="10125012"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2">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EBAA8F4-8A41-4731-8BDA-DD9BB13A11CB}">
      <dsp:nvSpPr>
        <dsp:cNvPr id="0" name=""/>
        <dsp:cNvSpPr/>
      </dsp:nvSpPr>
      <dsp:spPr>
        <a:xfrm>
          <a:off x="0" y="3260640"/>
          <a:ext cx="10125012" cy="651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lv-LV" sz="2600" kern="1200" dirty="0"/>
            <a:t>Izpratnes veicināšana, informējot, skaidrojot, konsultējot </a:t>
          </a:r>
        </a:p>
      </dsp:txBody>
      <dsp:txXfrm>
        <a:off x="0" y="3260640"/>
        <a:ext cx="10125012" cy="6517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06279E-C35F-46B8-9B45-9BB5E7F207C0}">
      <dsp:nvSpPr>
        <dsp:cNvPr id="0" name=""/>
        <dsp:cNvSpPr/>
      </dsp:nvSpPr>
      <dsp:spPr>
        <a:xfrm>
          <a:off x="1517" y="1219730"/>
          <a:ext cx="2639397" cy="1891165"/>
        </a:xfrm>
        <a:prstGeom prst="homePlat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lv-LV" sz="1800" b="1" kern="1200" dirty="0"/>
            <a:t>Likumdošanas </a:t>
          </a:r>
        </a:p>
        <a:p>
          <a:pPr marL="0" lvl="0" indent="0" algn="ctr" defTabSz="800100">
            <a:lnSpc>
              <a:spcPct val="90000"/>
            </a:lnSpc>
            <a:spcBef>
              <a:spcPct val="0"/>
            </a:spcBef>
            <a:spcAft>
              <a:spcPct val="35000"/>
            </a:spcAft>
            <a:buNone/>
          </a:pPr>
          <a:r>
            <a:rPr lang="lv-LV" sz="1800" b="1" kern="1200" dirty="0"/>
            <a:t>pārzināšana</a:t>
          </a:r>
        </a:p>
      </dsp:txBody>
      <dsp:txXfrm>
        <a:off x="1517" y="1219730"/>
        <a:ext cx="2166606" cy="1891165"/>
      </dsp:txXfrm>
    </dsp:sp>
    <dsp:sp modelId="{B0AA6659-DCC9-4209-B092-FC7F49843131}">
      <dsp:nvSpPr>
        <dsp:cNvPr id="0" name=""/>
        <dsp:cNvSpPr/>
      </dsp:nvSpPr>
      <dsp:spPr>
        <a:xfrm>
          <a:off x="1972473" y="1180921"/>
          <a:ext cx="3813481" cy="1891165"/>
        </a:xfrm>
        <a:prstGeom prst="chevron">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lv-LV" sz="1800" b="1" kern="1200" dirty="0"/>
            <a:t>Sadarbības partneru izvēle, pārbaude</a:t>
          </a:r>
        </a:p>
      </dsp:txBody>
      <dsp:txXfrm>
        <a:off x="2918056" y="1180921"/>
        <a:ext cx="1922316" cy="1891165"/>
      </dsp:txXfrm>
    </dsp:sp>
    <dsp:sp modelId="{3AE48880-DFA4-4102-9F21-2152033804C2}">
      <dsp:nvSpPr>
        <dsp:cNvPr id="0" name=""/>
        <dsp:cNvSpPr/>
      </dsp:nvSpPr>
      <dsp:spPr>
        <a:xfrm>
          <a:off x="5124892" y="1219730"/>
          <a:ext cx="4219977" cy="1891165"/>
        </a:xfrm>
        <a:prstGeom prst="chevron">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lv-LV" sz="1800" b="1" kern="1200" dirty="0"/>
            <a:t>Konsultēšanās, jau plānojot darījumu</a:t>
          </a:r>
        </a:p>
      </dsp:txBody>
      <dsp:txXfrm>
        <a:off x="6070475" y="1219730"/>
        <a:ext cx="2328812" cy="1891165"/>
      </dsp:txXfrm>
    </dsp:sp>
    <dsp:sp modelId="{1D2CBD90-B50C-411A-83F7-7272E7D69476}">
      <dsp:nvSpPr>
        <dsp:cNvPr id="0" name=""/>
        <dsp:cNvSpPr/>
      </dsp:nvSpPr>
      <dsp:spPr>
        <a:xfrm>
          <a:off x="8681635" y="1219730"/>
          <a:ext cx="3323758" cy="1891165"/>
        </a:xfrm>
        <a:prstGeom prst="chevron">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lv-LV" sz="1800" b="1" kern="1200" dirty="0"/>
            <a:t>Zināt preču ražotāju,  gala saņēmēju</a:t>
          </a:r>
        </a:p>
      </dsp:txBody>
      <dsp:txXfrm>
        <a:off x="9627218" y="1219730"/>
        <a:ext cx="1432593" cy="18911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6CFBD2-31F8-468E-A004-563516189A3B}">
      <dsp:nvSpPr>
        <dsp:cNvPr id="0" name=""/>
        <dsp:cNvSpPr/>
      </dsp:nvSpPr>
      <dsp:spPr>
        <a:xfrm flipH="1">
          <a:off x="840240" y="0"/>
          <a:ext cx="226" cy="5991368"/>
        </a:xfrm>
        <a:prstGeom prst="rightArrow">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E3076BD8-4253-4252-B66A-FA311C74B09E}">
      <dsp:nvSpPr>
        <dsp:cNvPr id="0" name=""/>
        <dsp:cNvSpPr/>
      </dsp:nvSpPr>
      <dsp:spPr>
        <a:xfrm>
          <a:off x="0" y="1493048"/>
          <a:ext cx="2432847" cy="3046586"/>
        </a:xfrm>
        <a:prstGeom prst="round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b="1" kern="1200" dirty="0"/>
            <a:t>2022.g. – 112 932</a:t>
          </a:r>
        </a:p>
        <a:p>
          <a:pPr marL="0" lvl="0" indent="0" algn="ctr" defTabSz="622300">
            <a:lnSpc>
              <a:spcPct val="90000"/>
            </a:lnSpc>
            <a:spcBef>
              <a:spcPct val="0"/>
            </a:spcBef>
            <a:spcAft>
              <a:spcPct val="35000"/>
            </a:spcAft>
            <a:buNone/>
          </a:pPr>
          <a:r>
            <a:rPr lang="lv-LV" sz="1400" b="1" kern="1200" dirty="0"/>
            <a:t>2023.g. – 40 641 </a:t>
          </a:r>
        </a:p>
        <a:p>
          <a:pPr marL="0" lvl="0" indent="0" algn="ctr" defTabSz="622300">
            <a:lnSpc>
              <a:spcPct val="90000"/>
            </a:lnSpc>
            <a:spcBef>
              <a:spcPct val="0"/>
            </a:spcBef>
            <a:spcAft>
              <a:spcPct val="35000"/>
            </a:spcAft>
            <a:buNone/>
          </a:pPr>
          <a:r>
            <a:rPr lang="lv-LV" sz="1400" kern="1200" dirty="0"/>
            <a:t>dokumentu kontroles sankciju precēm</a:t>
          </a:r>
          <a:endParaRPr lang="en-US" sz="1400" kern="1200" dirty="0"/>
        </a:p>
      </dsp:txBody>
      <dsp:txXfrm>
        <a:off x="118762" y="1611810"/>
        <a:ext cx="2195323" cy="2809062"/>
      </dsp:txXfrm>
    </dsp:sp>
    <dsp:sp modelId="{CBE26155-2296-4C88-8A08-AC89474F3720}">
      <dsp:nvSpPr>
        <dsp:cNvPr id="0" name=""/>
        <dsp:cNvSpPr/>
      </dsp:nvSpPr>
      <dsp:spPr>
        <a:xfrm>
          <a:off x="2570206" y="1520321"/>
          <a:ext cx="2432847" cy="3046586"/>
        </a:xfrm>
        <a:prstGeom prst="roundRect">
          <a:avLst/>
        </a:prstGeom>
        <a:gradFill rotWithShape="0">
          <a:gsLst>
            <a:gs pos="0">
              <a:schemeClr val="accent1">
                <a:shade val="80000"/>
                <a:hueOff val="230581"/>
                <a:satOff val="-30388"/>
                <a:lumOff val="14951"/>
                <a:alphaOff val="0"/>
                <a:satMod val="103000"/>
                <a:lumMod val="102000"/>
                <a:tint val="94000"/>
              </a:schemeClr>
            </a:gs>
            <a:gs pos="50000">
              <a:schemeClr val="accent1">
                <a:shade val="80000"/>
                <a:hueOff val="230581"/>
                <a:satOff val="-30388"/>
                <a:lumOff val="14951"/>
                <a:alphaOff val="0"/>
                <a:satMod val="110000"/>
                <a:lumMod val="100000"/>
                <a:shade val="100000"/>
              </a:schemeClr>
            </a:gs>
            <a:gs pos="100000">
              <a:schemeClr val="accent1">
                <a:shade val="80000"/>
                <a:hueOff val="230581"/>
                <a:satOff val="-30388"/>
                <a:lumOff val="1495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n-NO" sz="1400" b="1" kern="1200" dirty="0"/>
            <a:t>2022.g. – </a:t>
          </a:r>
          <a:r>
            <a:rPr lang="lv-LV" sz="1400" b="1" kern="1200" dirty="0"/>
            <a:t>3507</a:t>
          </a:r>
          <a:endParaRPr lang="nn-NO" sz="1400" b="1" kern="1200" dirty="0"/>
        </a:p>
        <a:p>
          <a:pPr marL="0" lvl="0" indent="0" algn="ctr" defTabSz="622300">
            <a:lnSpc>
              <a:spcPct val="90000"/>
            </a:lnSpc>
            <a:spcBef>
              <a:spcPct val="0"/>
            </a:spcBef>
            <a:spcAft>
              <a:spcPct val="35000"/>
            </a:spcAft>
            <a:buNone/>
          </a:pPr>
          <a:r>
            <a:rPr lang="nn-NO" sz="1400" b="1" kern="1200" dirty="0"/>
            <a:t>2023.g. - </a:t>
          </a:r>
          <a:r>
            <a:rPr lang="lv-LV" sz="1400" b="1" kern="1200" dirty="0"/>
            <a:t>1195</a:t>
          </a:r>
          <a:r>
            <a:rPr lang="nn-NO" sz="1400" b="1" kern="1200" dirty="0"/>
            <a:t> </a:t>
          </a:r>
          <a:endParaRPr lang="lv-LV" sz="1400" b="1" kern="1200" dirty="0"/>
        </a:p>
        <a:p>
          <a:pPr marL="0" lvl="0" indent="0" algn="ctr" defTabSz="622300">
            <a:lnSpc>
              <a:spcPct val="90000"/>
            </a:lnSpc>
            <a:spcBef>
              <a:spcPct val="0"/>
            </a:spcBef>
            <a:spcAft>
              <a:spcPct val="35000"/>
            </a:spcAft>
            <a:buNone/>
          </a:pPr>
          <a:r>
            <a:rPr lang="lv-LV" sz="1400" kern="1200" dirty="0"/>
            <a:t>fiziskās kontroles sankciju precēm</a:t>
          </a:r>
          <a:endParaRPr lang="en-US" sz="1400" kern="1200" dirty="0"/>
        </a:p>
      </dsp:txBody>
      <dsp:txXfrm>
        <a:off x="2688968" y="1639083"/>
        <a:ext cx="2195323" cy="2809062"/>
      </dsp:txXfrm>
    </dsp:sp>
    <dsp:sp modelId="{94210EB5-F8CE-4E95-9497-E7376CD31C42}">
      <dsp:nvSpPr>
        <dsp:cNvPr id="0" name=""/>
        <dsp:cNvSpPr/>
      </dsp:nvSpPr>
      <dsp:spPr>
        <a:xfrm>
          <a:off x="5161506" y="1520321"/>
          <a:ext cx="2432847" cy="3046586"/>
        </a:xfrm>
        <a:prstGeom prst="roundRect">
          <a:avLst/>
        </a:prstGeom>
        <a:gradFill rotWithShape="0">
          <a:gsLst>
            <a:gs pos="0">
              <a:schemeClr val="accent1">
                <a:shade val="80000"/>
                <a:hueOff val="461163"/>
                <a:satOff val="-60776"/>
                <a:lumOff val="29903"/>
                <a:alphaOff val="0"/>
                <a:satMod val="103000"/>
                <a:lumMod val="102000"/>
                <a:tint val="94000"/>
              </a:schemeClr>
            </a:gs>
            <a:gs pos="50000">
              <a:schemeClr val="accent1">
                <a:shade val="80000"/>
                <a:hueOff val="461163"/>
                <a:satOff val="-60776"/>
                <a:lumOff val="29903"/>
                <a:alphaOff val="0"/>
                <a:satMod val="110000"/>
                <a:lumMod val="100000"/>
                <a:shade val="100000"/>
              </a:schemeClr>
            </a:gs>
            <a:gs pos="100000">
              <a:schemeClr val="accent1">
                <a:shade val="80000"/>
                <a:hueOff val="461163"/>
                <a:satOff val="-60776"/>
                <a:lumOff val="2990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b="1" kern="1200" dirty="0"/>
            <a:t> </a:t>
          </a:r>
          <a:r>
            <a:rPr lang="nn-NO" sz="1400" b="1" kern="1200" dirty="0"/>
            <a:t>2022.g. – </a:t>
          </a:r>
          <a:r>
            <a:rPr lang="lv-LV" sz="1400" b="1" kern="1200" dirty="0"/>
            <a:t>3257</a:t>
          </a:r>
          <a:endParaRPr lang="nn-NO" sz="1400" b="1" kern="1200" dirty="0"/>
        </a:p>
        <a:p>
          <a:pPr marL="0" lvl="0" indent="0" algn="ctr" defTabSz="622300">
            <a:lnSpc>
              <a:spcPct val="90000"/>
            </a:lnSpc>
            <a:spcBef>
              <a:spcPct val="0"/>
            </a:spcBef>
            <a:spcAft>
              <a:spcPct val="35000"/>
            </a:spcAft>
            <a:buNone/>
          </a:pPr>
          <a:r>
            <a:rPr lang="nn-NO" sz="1400" b="1" kern="1200" dirty="0"/>
            <a:t>2023.g. - </a:t>
          </a:r>
          <a:r>
            <a:rPr lang="lv-LV" sz="1400" b="1" kern="1200" dirty="0"/>
            <a:t>1680</a:t>
          </a:r>
          <a:r>
            <a:rPr lang="nn-NO" sz="1400" b="1" kern="1200" dirty="0"/>
            <a:t> </a:t>
          </a:r>
          <a:endParaRPr lang="lv-LV" sz="1400" b="1" kern="1200" dirty="0"/>
        </a:p>
        <a:p>
          <a:pPr marL="0" lvl="0" indent="0" algn="ctr" defTabSz="622300">
            <a:lnSpc>
              <a:spcPct val="90000"/>
            </a:lnSpc>
            <a:spcBef>
              <a:spcPct val="0"/>
            </a:spcBef>
            <a:spcAft>
              <a:spcPct val="35000"/>
            </a:spcAft>
            <a:buNone/>
          </a:pPr>
          <a:r>
            <a:rPr lang="lv-LV" sz="1400" kern="1200" dirty="0"/>
            <a:t>gadījumos liegts  pārvietot sankciju preces pāri robežai</a:t>
          </a:r>
          <a:endParaRPr lang="en-US" sz="1400" kern="1200" dirty="0"/>
        </a:p>
      </dsp:txBody>
      <dsp:txXfrm>
        <a:off x="5280268" y="1639083"/>
        <a:ext cx="2195323" cy="2809062"/>
      </dsp:txXfrm>
    </dsp:sp>
    <dsp:sp modelId="{D3A1762E-0748-4FC7-BD00-85246E40A87F}">
      <dsp:nvSpPr>
        <dsp:cNvPr id="0" name=""/>
        <dsp:cNvSpPr/>
      </dsp:nvSpPr>
      <dsp:spPr>
        <a:xfrm>
          <a:off x="7790489" y="1493060"/>
          <a:ext cx="2432847" cy="3063194"/>
        </a:xfrm>
        <a:prstGeom prst="roundRect">
          <a:avLst/>
        </a:prstGeom>
        <a:gradFill rotWithShape="0">
          <a:gsLst>
            <a:gs pos="0">
              <a:schemeClr val="accent1">
                <a:shade val="80000"/>
                <a:hueOff val="691744"/>
                <a:satOff val="-91164"/>
                <a:lumOff val="44854"/>
                <a:alphaOff val="0"/>
                <a:satMod val="103000"/>
                <a:lumMod val="102000"/>
                <a:tint val="94000"/>
              </a:schemeClr>
            </a:gs>
            <a:gs pos="50000">
              <a:schemeClr val="accent1">
                <a:shade val="80000"/>
                <a:hueOff val="691744"/>
                <a:satOff val="-91164"/>
                <a:lumOff val="44854"/>
                <a:alphaOff val="0"/>
                <a:satMod val="110000"/>
                <a:lumMod val="100000"/>
                <a:shade val="100000"/>
              </a:schemeClr>
            </a:gs>
            <a:gs pos="100000">
              <a:schemeClr val="accent1">
                <a:shade val="80000"/>
                <a:hueOff val="691744"/>
                <a:satOff val="-91164"/>
                <a:lumOff val="4485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b="1" kern="1200" dirty="0"/>
            <a:t>2022.g. – 331</a:t>
          </a:r>
        </a:p>
        <a:p>
          <a:pPr marL="0" lvl="0" indent="0" algn="ctr" defTabSz="622300">
            <a:lnSpc>
              <a:spcPct val="90000"/>
            </a:lnSpc>
            <a:spcBef>
              <a:spcPct val="0"/>
            </a:spcBef>
            <a:spcAft>
              <a:spcPct val="35000"/>
            </a:spcAft>
            <a:buNone/>
          </a:pPr>
          <a:r>
            <a:rPr lang="lv-LV" sz="1400" b="1" kern="1200" dirty="0"/>
            <a:t>2023.g. - 688</a:t>
          </a:r>
        </a:p>
        <a:p>
          <a:pPr marL="0" lvl="0" indent="0" algn="ctr" defTabSz="622300">
            <a:lnSpc>
              <a:spcPct val="90000"/>
            </a:lnSpc>
            <a:spcBef>
              <a:spcPct val="0"/>
            </a:spcBef>
            <a:spcAft>
              <a:spcPct val="35000"/>
            </a:spcAft>
            <a:buNone/>
          </a:pPr>
          <a:r>
            <a:rPr lang="lv-LV" sz="1400" kern="1200" dirty="0"/>
            <a:t> gadījumos liegts pārvietot sankciju preces fiziskām personām </a:t>
          </a:r>
          <a:r>
            <a:rPr lang="lv-LV" sz="1400" b="1" kern="1200" dirty="0"/>
            <a:t> </a:t>
          </a:r>
        </a:p>
        <a:p>
          <a:pPr marL="0" lvl="0" indent="0" algn="ctr" defTabSz="622300">
            <a:lnSpc>
              <a:spcPct val="90000"/>
            </a:lnSpc>
            <a:spcBef>
              <a:spcPct val="0"/>
            </a:spcBef>
            <a:spcAft>
              <a:spcPct val="35000"/>
            </a:spcAft>
            <a:buNone/>
          </a:pPr>
          <a:r>
            <a:rPr lang="nn-NO" sz="1400" b="1" kern="1200" dirty="0"/>
            <a:t>2022.g. – </a:t>
          </a:r>
          <a:r>
            <a:rPr lang="lv-LV" sz="1400" b="1" kern="1200" dirty="0"/>
            <a:t>250</a:t>
          </a:r>
          <a:endParaRPr lang="nn-NO" sz="1400" b="1" kern="1200" dirty="0"/>
        </a:p>
        <a:p>
          <a:pPr marL="0" lvl="0" indent="0" algn="ctr" defTabSz="622300">
            <a:lnSpc>
              <a:spcPct val="90000"/>
            </a:lnSpc>
            <a:spcBef>
              <a:spcPct val="0"/>
            </a:spcBef>
            <a:spcAft>
              <a:spcPct val="35000"/>
            </a:spcAft>
            <a:buNone/>
          </a:pPr>
          <a:r>
            <a:rPr lang="nn-NO" sz="1400" b="1" kern="1200" dirty="0"/>
            <a:t>2023.g. - </a:t>
          </a:r>
          <a:r>
            <a:rPr lang="lv-LV" sz="1400" b="1" kern="1200" dirty="0"/>
            <a:t>1220</a:t>
          </a:r>
          <a:endParaRPr lang="lv-LV" sz="1400" kern="1200" dirty="0"/>
        </a:p>
        <a:p>
          <a:pPr marL="0" lvl="0" indent="0" algn="ctr" defTabSz="622300">
            <a:lnSpc>
              <a:spcPct val="90000"/>
            </a:lnSpc>
            <a:spcBef>
              <a:spcPct val="0"/>
            </a:spcBef>
            <a:spcAft>
              <a:spcPct val="35000"/>
            </a:spcAft>
            <a:buNone/>
          </a:pPr>
          <a:r>
            <a:rPr lang="lv-LV" sz="1400" kern="1200" dirty="0"/>
            <a:t>gadījumos liegts ievest sankcijām pakļauto skaidru naudu Krievijā un Baltkrievijā</a:t>
          </a:r>
          <a:endParaRPr lang="en-US" sz="1400" kern="1200" dirty="0"/>
        </a:p>
      </dsp:txBody>
      <dsp:txXfrm>
        <a:off x="7909251" y="1611822"/>
        <a:ext cx="2195323" cy="28256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4AE40-6F1C-4314-B72E-601A3F75440A}">
      <dsp:nvSpPr>
        <dsp:cNvPr id="0" name=""/>
        <dsp:cNvSpPr/>
      </dsp:nvSpPr>
      <dsp:spPr>
        <a:xfrm rot="10800000">
          <a:off x="2213143" y="2987"/>
          <a:ext cx="8056760" cy="735237"/>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4219" tIns="68580" rIns="128016" bIns="68580" numCol="1" spcCol="1270" anchor="ctr" anchorCtr="0">
          <a:noAutofit/>
        </a:bodyPr>
        <a:lstStyle/>
        <a:p>
          <a:pPr marL="0" lvl="0" indent="0" algn="ctr" defTabSz="800100">
            <a:lnSpc>
              <a:spcPct val="90000"/>
            </a:lnSpc>
            <a:spcBef>
              <a:spcPct val="0"/>
            </a:spcBef>
            <a:spcAft>
              <a:spcPct val="35000"/>
            </a:spcAft>
            <a:buNone/>
          </a:pPr>
          <a:r>
            <a:rPr lang="lv-LV" sz="1800" kern="1200" dirty="0">
              <a:solidFill>
                <a:schemeClr val="tx2">
                  <a:lumMod val="95000"/>
                  <a:lumOff val="5000"/>
                </a:schemeClr>
              </a:solidFill>
              <a:ea typeface="Calibri" panose="020F0502020204030204" pitchFamily="34" charset="0"/>
              <a:cs typeface="Calibri" panose="020F0502020204030204" pitchFamily="34" charset="0"/>
            </a:rPr>
            <a:t>N</a:t>
          </a:r>
          <a:r>
            <a:rPr lang="lv-LV" sz="1800" kern="1200" dirty="0">
              <a:solidFill>
                <a:schemeClr val="tx2">
                  <a:lumMod val="95000"/>
                  <a:lumOff val="5000"/>
                </a:schemeClr>
              </a:solidFill>
              <a:effectLst/>
              <a:latin typeface="+mn-lt"/>
              <a:ea typeface="Calibri" panose="020F0502020204030204" pitchFamily="34" charset="0"/>
              <a:cs typeface="Calibri" panose="020F0502020204030204" pitchFamily="34" charset="0"/>
            </a:rPr>
            <a:t>eatbilstošu Kombinētās nomenklatūras preču </a:t>
          </a:r>
          <a:r>
            <a:rPr lang="lv-LV" sz="1800" b="1" kern="1200" dirty="0">
              <a:solidFill>
                <a:schemeClr val="tx2">
                  <a:lumMod val="95000"/>
                  <a:lumOff val="5000"/>
                </a:schemeClr>
              </a:solidFill>
              <a:effectLst/>
              <a:latin typeface="+mn-lt"/>
              <a:ea typeface="Calibri" panose="020F0502020204030204" pitchFamily="34" charset="0"/>
              <a:cs typeface="Calibri" panose="020F0502020204030204" pitchFamily="34" charset="0"/>
            </a:rPr>
            <a:t>kodu </a:t>
          </a:r>
          <a:r>
            <a:rPr lang="lv-LV" sz="1800" kern="1200" dirty="0">
              <a:solidFill>
                <a:schemeClr val="tx2">
                  <a:lumMod val="95000"/>
                  <a:lumOff val="5000"/>
                </a:schemeClr>
              </a:solidFill>
              <a:effectLst/>
              <a:latin typeface="+mn-lt"/>
              <a:ea typeface="Calibri" panose="020F0502020204030204" pitchFamily="34" charset="0"/>
              <a:cs typeface="Calibri" panose="020F0502020204030204" pitchFamily="34" charset="0"/>
            </a:rPr>
            <a:t>izmantošana</a:t>
          </a:r>
          <a:endParaRPr lang="lv-LV" sz="1800" kern="1200" dirty="0">
            <a:solidFill>
              <a:schemeClr val="tx2">
                <a:lumMod val="95000"/>
                <a:lumOff val="5000"/>
              </a:schemeClr>
            </a:solidFill>
          </a:endParaRPr>
        </a:p>
      </dsp:txBody>
      <dsp:txXfrm rot="10800000">
        <a:off x="2396952" y="2987"/>
        <a:ext cx="7872951" cy="735237"/>
      </dsp:txXfrm>
    </dsp:sp>
    <dsp:sp modelId="{51472062-8FF3-4EF7-BB79-8F62AA78514B}">
      <dsp:nvSpPr>
        <dsp:cNvPr id="0" name=""/>
        <dsp:cNvSpPr/>
      </dsp:nvSpPr>
      <dsp:spPr>
        <a:xfrm>
          <a:off x="1845525" y="2987"/>
          <a:ext cx="735237" cy="735237"/>
        </a:xfrm>
        <a:prstGeom prst="ellipse">
          <a:avLst/>
        </a:prstGeom>
        <a:solidFill>
          <a:schemeClr val="bg2"/>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220EBFA-4C6D-4B6E-9F0F-1F6677AC21A4}">
      <dsp:nvSpPr>
        <dsp:cNvPr id="0" name=""/>
        <dsp:cNvSpPr/>
      </dsp:nvSpPr>
      <dsp:spPr>
        <a:xfrm rot="10800000">
          <a:off x="2213143" y="941874"/>
          <a:ext cx="8056760" cy="735237"/>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4219" tIns="68580" rIns="128016" bIns="68580" numCol="1" spcCol="1270" anchor="ctr" anchorCtr="0">
          <a:noAutofit/>
        </a:bodyPr>
        <a:lstStyle/>
        <a:p>
          <a:pPr marL="0" lvl="0" indent="0" algn="ctr" defTabSz="800100">
            <a:lnSpc>
              <a:spcPct val="90000"/>
            </a:lnSpc>
            <a:spcBef>
              <a:spcPct val="0"/>
            </a:spcBef>
            <a:spcAft>
              <a:spcPct val="35000"/>
            </a:spcAft>
            <a:buNone/>
          </a:pPr>
          <a:r>
            <a:rPr lang="lv-LV" sz="1800" kern="1200" dirty="0">
              <a:solidFill>
                <a:schemeClr val="tx2">
                  <a:lumMod val="95000"/>
                  <a:lumOff val="5000"/>
                </a:schemeClr>
              </a:solidFill>
              <a:ea typeface="Calibri" panose="020F0502020204030204" pitchFamily="34" charset="0"/>
              <a:cs typeface="Calibri" panose="020F0502020204030204" pitchFamily="34" charset="0"/>
            </a:rPr>
            <a:t>Norādīta nepatiesa preču </a:t>
          </a:r>
          <a:r>
            <a:rPr lang="lv-LV" sz="1800" b="1" kern="1200" dirty="0">
              <a:solidFill>
                <a:schemeClr val="tx2">
                  <a:lumMod val="95000"/>
                  <a:lumOff val="5000"/>
                </a:schemeClr>
              </a:solidFill>
              <a:ea typeface="Calibri" panose="020F0502020204030204" pitchFamily="34" charset="0"/>
              <a:cs typeface="Calibri" panose="020F0502020204030204" pitchFamily="34" charset="0"/>
            </a:rPr>
            <a:t>saņēmējvalsts/ izcelsmes valsts </a:t>
          </a:r>
          <a:endParaRPr lang="lv-LV" sz="1800" b="1" kern="1200" dirty="0">
            <a:solidFill>
              <a:schemeClr val="tx2">
                <a:lumMod val="95000"/>
                <a:lumOff val="5000"/>
              </a:schemeClr>
            </a:solidFill>
            <a:ea typeface="Calibri" panose="020F0502020204030204" pitchFamily="34" charset="0"/>
            <a:cs typeface="Times New Roman" panose="02020603050405020304" pitchFamily="18" charset="0"/>
          </a:endParaRPr>
        </a:p>
      </dsp:txBody>
      <dsp:txXfrm rot="10800000">
        <a:off x="2396952" y="941874"/>
        <a:ext cx="7872951" cy="735237"/>
      </dsp:txXfrm>
    </dsp:sp>
    <dsp:sp modelId="{B0AEE84E-E6C3-4575-9673-68C4FDDC8213}">
      <dsp:nvSpPr>
        <dsp:cNvPr id="0" name=""/>
        <dsp:cNvSpPr/>
      </dsp:nvSpPr>
      <dsp:spPr>
        <a:xfrm>
          <a:off x="1845525" y="941874"/>
          <a:ext cx="735237" cy="735237"/>
        </a:xfrm>
        <a:prstGeom prst="ellipse">
          <a:avLst/>
        </a:prstGeom>
        <a:solidFill>
          <a:schemeClr val="bg2">
            <a:lumMod val="9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F2099491-A99F-41D4-8428-28FC1214ABE9}">
      <dsp:nvSpPr>
        <dsp:cNvPr id="0" name=""/>
        <dsp:cNvSpPr/>
      </dsp:nvSpPr>
      <dsp:spPr>
        <a:xfrm rot="10800000">
          <a:off x="2213143" y="1880761"/>
          <a:ext cx="8056760" cy="735237"/>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4219" tIns="68580" rIns="128016" bIns="68580" numCol="1" spcCol="1270" anchor="ctr" anchorCtr="0">
          <a:noAutofit/>
        </a:bodyPr>
        <a:lstStyle/>
        <a:p>
          <a:pPr marL="0" lvl="0" indent="0" algn="ctr" defTabSz="800100">
            <a:lnSpc>
              <a:spcPct val="90000"/>
            </a:lnSpc>
            <a:spcBef>
              <a:spcPct val="0"/>
            </a:spcBef>
            <a:spcAft>
              <a:spcPct val="35000"/>
            </a:spcAft>
            <a:buNone/>
          </a:pPr>
          <a:r>
            <a:rPr lang="lv-LV" sz="1800" kern="1200" dirty="0">
              <a:solidFill>
                <a:schemeClr val="tx2">
                  <a:lumMod val="95000"/>
                  <a:lumOff val="5000"/>
                </a:schemeClr>
              </a:solidFill>
              <a:latin typeface="+mn-lt"/>
              <a:ea typeface="Calibri" panose="020F0502020204030204" pitchFamily="34" charset="0"/>
              <a:cs typeface="Calibri" panose="020F0502020204030204" pitchFamily="34" charset="0"/>
            </a:rPr>
            <a:t>Luksusa preces ar samazinātu </a:t>
          </a:r>
          <a:r>
            <a:rPr lang="lv-LV" sz="1800" b="1" kern="1200" dirty="0">
              <a:solidFill>
                <a:schemeClr val="tx2">
                  <a:lumMod val="95000"/>
                  <a:lumOff val="5000"/>
                </a:schemeClr>
              </a:solidFill>
              <a:latin typeface="+mn-lt"/>
              <a:ea typeface="Calibri" panose="020F0502020204030204" pitchFamily="34" charset="0"/>
              <a:cs typeface="Calibri" panose="020F0502020204030204" pitchFamily="34" charset="0"/>
            </a:rPr>
            <a:t>vērtību</a:t>
          </a:r>
          <a:endParaRPr lang="lv-LV" sz="1800" b="1" kern="1200" dirty="0">
            <a:solidFill>
              <a:schemeClr val="tx2">
                <a:lumMod val="95000"/>
                <a:lumOff val="5000"/>
              </a:schemeClr>
            </a:solidFill>
            <a:effectLst/>
            <a:latin typeface="+mn-lt"/>
            <a:ea typeface="Calibri" panose="020F0502020204030204" pitchFamily="34" charset="0"/>
            <a:cs typeface="Times New Roman" panose="02020603050405020304" pitchFamily="18" charset="0"/>
          </a:endParaRPr>
        </a:p>
      </dsp:txBody>
      <dsp:txXfrm rot="10800000">
        <a:off x="2396952" y="1880761"/>
        <a:ext cx="7872951" cy="735237"/>
      </dsp:txXfrm>
    </dsp:sp>
    <dsp:sp modelId="{0D5AFE3A-C90B-4EAF-AB08-7E085A324E6A}">
      <dsp:nvSpPr>
        <dsp:cNvPr id="0" name=""/>
        <dsp:cNvSpPr/>
      </dsp:nvSpPr>
      <dsp:spPr>
        <a:xfrm>
          <a:off x="1845525" y="1880761"/>
          <a:ext cx="735237" cy="735237"/>
        </a:xfrm>
        <a:prstGeom prst="ellipse">
          <a:avLst/>
        </a:prstGeom>
        <a:solidFill>
          <a:schemeClr val="bg2">
            <a:lumMod val="75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F99AAAA-74C9-457F-B40E-D4AD52E17A6F}">
      <dsp:nvSpPr>
        <dsp:cNvPr id="0" name=""/>
        <dsp:cNvSpPr/>
      </dsp:nvSpPr>
      <dsp:spPr>
        <a:xfrm rot="10800000">
          <a:off x="2213143" y="2819648"/>
          <a:ext cx="8056760" cy="735237"/>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4219" tIns="68580" rIns="128016" bIns="68580" numCol="1" spcCol="1270" anchor="ctr" anchorCtr="0">
          <a:noAutofit/>
        </a:bodyPr>
        <a:lstStyle/>
        <a:p>
          <a:pPr marL="0" lvl="0" indent="0" algn="ctr" defTabSz="800100">
            <a:lnSpc>
              <a:spcPct val="90000"/>
            </a:lnSpc>
            <a:spcBef>
              <a:spcPct val="0"/>
            </a:spcBef>
            <a:spcAft>
              <a:spcPct val="35000"/>
            </a:spcAft>
            <a:buNone/>
          </a:pPr>
          <a:r>
            <a:rPr lang="lv-LV" sz="1800" kern="1200" dirty="0">
              <a:solidFill>
                <a:schemeClr val="tx2">
                  <a:lumMod val="95000"/>
                  <a:lumOff val="5000"/>
                </a:schemeClr>
              </a:solidFill>
              <a:latin typeface="+mn-lt"/>
              <a:ea typeface="Calibri" panose="020F0502020204030204" pitchFamily="34" charset="0"/>
              <a:cs typeface="Calibri" panose="020F0502020204030204" pitchFamily="34" charset="0"/>
            </a:rPr>
            <a:t>Mēģinājumi izvest uz Krieviju ES dalībvalstu </a:t>
          </a:r>
          <a:r>
            <a:rPr lang="lv-LV" sz="1800" b="1" kern="1200" dirty="0">
              <a:solidFill>
                <a:schemeClr val="tx2">
                  <a:lumMod val="95000"/>
                  <a:lumOff val="5000"/>
                </a:schemeClr>
              </a:solidFill>
              <a:latin typeface="+mn-lt"/>
              <a:ea typeface="Calibri" panose="020F0502020204030204" pitchFamily="34" charset="0"/>
              <a:cs typeface="Calibri" panose="020F0502020204030204" pitchFamily="34" charset="0"/>
            </a:rPr>
            <a:t>skaidru naudu</a:t>
          </a:r>
        </a:p>
      </dsp:txBody>
      <dsp:txXfrm rot="10800000">
        <a:off x="2396952" y="2819648"/>
        <a:ext cx="7872951" cy="735237"/>
      </dsp:txXfrm>
    </dsp:sp>
    <dsp:sp modelId="{E412F7C7-97A2-485C-B295-8E15212429FA}">
      <dsp:nvSpPr>
        <dsp:cNvPr id="0" name=""/>
        <dsp:cNvSpPr/>
      </dsp:nvSpPr>
      <dsp:spPr>
        <a:xfrm>
          <a:off x="1845525" y="2819648"/>
          <a:ext cx="735237" cy="735237"/>
        </a:xfrm>
        <a:prstGeom prst="ellipse">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A486645-FFFE-4687-8A37-4CF2D76C7D51}">
      <dsp:nvSpPr>
        <dsp:cNvPr id="0" name=""/>
        <dsp:cNvSpPr/>
      </dsp:nvSpPr>
      <dsp:spPr>
        <a:xfrm rot="10800000">
          <a:off x="2213143" y="3758536"/>
          <a:ext cx="8056760" cy="735237"/>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4219" tIns="68580" rIns="128016" bIns="68580" numCol="1" spcCol="1270" anchor="ctr" anchorCtr="0">
          <a:noAutofit/>
        </a:bodyPr>
        <a:lstStyle/>
        <a:p>
          <a:pPr marL="0" lvl="0" indent="0" algn="ctr" defTabSz="800100">
            <a:lnSpc>
              <a:spcPct val="90000"/>
            </a:lnSpc>
            <a:spcBef>
              <a:spcPct val="0"/>
            </a:spcBef>
            <a:spcAft>
              <a:spcPct val="35000"/>
            </a:spcAft>
            <a:buNone/>
          </a:pPr>
          <a:r>
            <a:rPr lang="lv-LV" sz="1800" kern="1200" dirty="0">
              <a:solidFill>
                <a:schemeClr val="tx2">
                  <a:lumMod val="95000"/>
                  <a:lumOff val="5000"/>
                </a:schemeClr>
              </a:solidFill>
              <a:latin typeface="+mn-lt"/>
              <a:ea typeface="Calibri" panose="020F0502020204030204" pitchFamily="34" charset="0"/>
              <a:cs typeface="Calibri" panose="020F0502020204030204" pitchFamily="34" charset="0"/>
            </a:rPr>
            <a:t>Regulu pārejas noteikumu neievērošana</a:t>
          </a:r>
        </a:p>
      </dsp:txBody>
      <dsp:txXfrm rot="10800000">
        <a:off x="2396952" y="3758536"/>
        <a:ext cx="7872951" cy="735237"/>
      </dsp:txXfrm>
    </dsp:sp>
    <dsp:sp modelId="{DB5C73F1-8898-41B0-8643-2893B83B27FD}">
      <dsp:nvSpPr>
        <dsp:cNvPr id="0" name=""/>
        <dsp:cNvSpPr/>
      </dsp:nvSpPr>
      <dsp:spPr>
        <a:xfrm>
          <a:off x="1845525" y="3758536"/>
          <a:ext cx="735237" cy="735237"/>
        </a:xfrm>
        <a:prstGeom prst="ellipse">
          <a:avLst/>
        </a:prstGeom>
        <a:solidFill>
          <a:schemeClr val="accent6">
            <a:lumMod val="5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090CB5-92DD-4936-81E6-8BC2E903ACB6}" type="datetimeFigureOut">
              <a:rPr lang="lv-LV" smtClean="0"/>
              <a:t>27.06.2023</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38F2E-FDDB-4B06-8039-1E7B74E68A3E}" type="slidenum">
              <a:rPr lang="lv-LV" smtClean="0"/>
              <a:t>‹#›</a:t>
            </a:fld>
            <a:endParaRPr lang="lv-LV"/>
          </a:p>
        </p:txBody>
      </p:sp>
    </p:spTree>
    <p:extLst>
      <p:ext uri="{BB962C8B-B14F-4D97-AF65-F5344CB8AC3E}">
        <p14:creationId xmlns:p14="http://schemas.microsoft.com/office/powerpoint/2010/main" val="2264436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b="1" dirty="0"/>
          </a:p>
          <a:p>
            <a:endParaRPr lang="lv-LV" b="1" dirty="0"/>
          </a:p>
        </p:txBody>
      </p:sp>
      <p:sp>
        <p:nvSpPr>
          <p:cNvPr id="4" name="Slide Number Placeholder 3"/>
          <p:cNvSpPr>
            <a:spLocks noGrp="1"/>
          </p:cNvSpPr>
          <p:nvPr>
            <p:ph type="sldNum" sz="quarter" idx="5"/>
          </p:nvPr>
        </p:nvSpPr>
        <p:spPr/>
        <p:txBody>
          <a:bodyPr/>
          <a:lstStyle/>
          <a:p>
            <a:fld id="{2A6EA7CB-6419-486A-BD94-E7082E3CDA1E}" type="slidenum">
              <a:rPr lang="lv-LV" smtClean="0"/>
              <a:t>1</a:t>
            </a:fld>
            <a:endParaRPr lang="lv-LV"/>
          </a:p>
        </p:txBody>
      </p:sp>
    </p:spTree>
    <p:extLst>
      <p:ext uri="{BB962C8B-B14F-4D97-AF65-F5344CB8AC3E}">
        <p14:creationId xmlns:p14="http://schemas.microsoft.com/office/powerpoint/2010/main" val="2836507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effectLst/>
                <a:latin typeface="+mn-lt"/>
                <a:ea typeface="Calibri" panose="020F0502020204030204" pitchFamily="34" charset="0"/>
                <a:cs typeface="Calibri" panose="020F0502020204030204" pitchFamily="34" charset="0"/>
              </a:rPr>
              <a:t>Pirmais lēmums par sodu kriminālprocesā</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dirty="0">
              <a:effectLst/>
              <a:latin typeface="+mn-lt"/>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effectLst/>
                <a:latin typeface="+mn-lt"/>
                <a:ea typeface="Calibri" panose="020F0502020204030204" pitchFamily="34" charset="0"/>
                <a:cs typeface="Calibri" panose="020F0502020204030204" pitchFamily="34" charset="0"/>
              </a:rPr>
              <a:t>Muitas deklarācijā norādīts: būvkonstrukcijas + naglas</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effectLst/>
                <a:latin typeface="+mn-lt"/>
                <a:ea typeface="Calibri" panose="020F0502020204030204" pitchFamily="34" charset="0"/>
                <a:cs typeface="Calibri" panose="020F0502020204030204" pitchFamily="34" charset="0"/>
              </a:rPr>
              <a:t>Kā būvkonstrukcijas norāda parasti saliekamo māju daļām, materiāliem šādām mājām, un tamlīdzīgas – tiešām konstrukcijas, nevis dēļus.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dirty="0">
              <a:effectLst/>
              <a:latin typeface="+mn-lt"/>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effectLst/>
                <a:latin typeface="+mn-lt"/>
                <a:ea typeface="Calibri" panose="020F0502020204030204" pitchFamily="34" charset="0"/>
                <a:cs typeface="Calibri" panose="020F0502020204030204" pitchFamily="34" charset="0"/>
              </a:rPr>
              <a:t>Faktiski kravā atradās lietoti sliežu ceļa gulšņi un naglas. </a:t>
            </a:r>
            <a:endParaRPr lang="lv-LV" sz="1200" b="1" dirty="0">
              <a:effectLst/>
            </a:endParaRPr>
          </a:p>
          <a:p>
            <a:pPr indent="-228600" algn="just">
              <a:lnSpc>
                <a:spcPct val="90000"/>
              </a:lnSpc>
              <a:spcBef>
                <a:spcPts val="600"/>
              </a:spcBef>
              <a:spcAft>
                <a:spcPts val="600"/>
              </a:spcAft>
              <a:buFont typeface="Arial" panose="020B0604020202020204" pitchFamily="34" charset="0"/>
              <a:buChar char="•"/>
            </a:pPr>
            <a:endParaRPr lang="lv-LV" sz="1200" b="1" dirty="0">
              <a:effectLst/>
            </a:endParaRPr>
          </a:p>
          <a:p>
            <a:pPr marL="0" indent="0" algn="just">
              <a:lnSpc>
                <a:spcPct val="90000"/>
              </a:lnSpc>
              <a:spcBef>
                <a:spcPts val="600"/>
              </a:spcBef>
              <a:spcAft>
                <a:spcPts val="600"/>
              </a:spcAft>
              <a:buFont typeface="Arial" panose="020B0604020202020204" pitchFamily="34" charset="0"/>
              <a:buNone/>
            </a:pPr>
            <a:r>
              <a:rPr lang="lv-LV" sz="1200" b="1" dirty="0"/>
              <a:t>Rezultātā</a:t>
            </a:r>
            <a:r>
              <a:rPr lang="lv-LV" sz="1200" dirty="0"/>
              <a:t>: </a:t>
            </a:r>
            <a:r>
              <a:rPr lang="lv-LV" sz="1200" b="1" dirty="0">
                <a:solidFill>
                  <a:srgbClr val="FF0000"/>
                </a:solidFill>
              </a:rPr>
              <a:t>5000 eiro sods </a:t>
            </a:r>
            <a:r>
              <a:rPr lang="lv-LV" sz="1200" dirty="0"/>
              <a:t>un piespiedu ietekmēšanas līdzekļa – tiesību ierobežošana – piemērošana: </a:t>
            </a:r>
            <a:r>
              <a:rPr lang="lv-LV" sz="1200" b="1" dirty="0">
                <a:solidFill>
                  <a:srgbClr val="FF0000"/>
                </a:solidFill>
              </a:rPr>
              <a:t>aizliegumu importēt preces no Baltkrievijas Republikas uz 1 gadu </a:t>
            </a:r>
            <a:r>
              <a:rPr lang="lv-LV" sz="1200" dirty="0"/>
              <a:t>(līdz 2023.gada 5.decembrim)</a:t>
            </a:r>
            <a:endParaRPr lang="lv-LV" sz="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dirty="0">
              <a:effectLst/>
              <a:latin typeface="+mn-lt"/>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C9338F2E-FDDB-4B06-8039-1E7B74E68A3E}" type="slidenum">
              <a:rPr lang="lv-LV" smtClean="0"/>
              <a:t>10</a:t>
            </a:fld>
            <a:endParaRPr lang="lv-LV"/>
          </a:p>
        </p:txBody>
      </p:sp>
    </p:spTree>
    <p:extLst>
      <p:ext uri="{BB962C8B-B14F-4D97-AF65-F5344CB8AC3E}">
        <p14:creationId xmlns:p14="http://schemas.microsoft.com/office/powerpoint/2010/main" val="2464147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lang="lv-LV" sz="1200" dirty="0">
                <a:solidFill>
                  <a:srgbClr val="44546A"/>
                </a:solidFill>
                <a:effectLst/>
                <a:latin typeface="Verdana" panose="020B0604030504040204" pitchFamily="34" charset="0"/>
                <a:ea typeface="Times New Roman" panose="02020603050405020304" pitchFamily="18" charset="0"/>
              </a:rPr>
              <a:t>Iestājoties aizliegumam ES ievest koka kurināmo (malka, granulas), ļoti būtiski ir mainījusies preču plūsma no Krievijas un Baltkrievijas. Ir parādījušās tādas preces kā Saulespuķu sēklu granulas, kūdras briketes un citi kurināmo veidi, kas iepriekš netika ievesti. Vairākos gadījumos Latvijas muita, veicot muitas kontroli, konstatēja, ka tomēr šo preču pamatā ir koksne, un tās ir pakļautas sankcijām. </a:t>
            </a:r>
          </a:p>
          <a:p>
            <a:pPr marL="0" marR="0" lvl="0" indent="0" algn="just"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lang="lv-LV" sz="1200" dirty="0">
              <a:solidFill>
                <a:srgbClr val="44546A"/>
              </a:solidFill>
              <a:effectLst/>
              <a:latin typeface="Verdana" panose="020B0604030504040204" pitchFamily="34" charset="0"/>
              <a:ea typeface="Times New Roman" panose="02020603050405020304" pitchFamily="18" charset="0"/>
            </a:endParaRPr>
          </a:p>
          <a:p>
            <a:pPr marL="0" marR="0" lvl="0" indent="0" algn="just"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lang="lv-LV" sz="1200" dirty="0">
                <a:solidFill>
                  <a:srgbClr val="44546A"/>
                </a:solidFill>
                <a:effectLst/>
                <a:latin typeface="Verdana" panose="020B0604030504040204" pitchFamily="34" charset="0"/>
                <a:ea typeface="Times New Roman" panose="02020603050405020304" pitchFamily="18" charset="0"/>
              </a:rPr>
              <a:t>Līdzīgā situācija ir ar kokmateriāliem, kurus arī nedrīkst ievest no RU/BY, bet negodprātīgie komersanti to mēģina darīt, ievedot tos kā būvkonstrukcijas. </a:t>
            </a:r>
            <a:endParaRPr lang="lv-LV" sz="1200" dirty="0">
              <a:solidFill>
                <a:srgbClr val="44546A"/>
              </a:solidFill>
              <a:effectLst/>
              <a:latin typeface="Calibri" panose="020F0502020204030204" pitchFamily="34" charset="0"/>
              <a:ea typeface="Calibri" panose="020F0502020204030204" pitchFamily="34" charset="0"/>
            </a:endParaRPr>
          </a:p>
          <a:p>
            <a:pPr marL="0" indent="0" algn="just">
              <a:lnSpc>
                <a:spcPct val="90000"/>
              </a:lnSpc>
              <a:spcAft>
                <a:spcPts val="600"/>
              </a:spcAft>
              <a:buFont typeface="Arial" panose="020B0604020202020204" pitchFamily="34" charset="0"/>
              <a:buNone/>
            </a:pPr>
            <a:endParaRPr lang="lv-LV" sz="1000" b="1" dirty="0"/>
          </a:p>
          <a:p>
            <a:pPr marL="0" indent="0" algn="just">
              <a:lnSpc>
                <a:spcPct val="90000"/>
              </a:lnSpc>
              <a:spcAft>
                <a:spcPts val="600"/>
              </a:spcAft>
              <a:buFont typeface="Arial" panose="020B0604020202020204" pitchFamily="34" charset="0"/>
              <a:buNone/>
            </a:pPr>
            <a:r>
              <a:rPr lang="lv-LV" sz="1000" dirty="0"/>
              <a:t>Granulas no 100 % linu spaļu atlikumiem ir klasificējamas KN pozīcijā 4401, </a:t>
            </a:r>
            <a:r>
              <a:rPr lang="lv-LV" sz="1000" dirty="0">
                <a:solidFill>
                  <a:srgbClr val="000000"/>
                </a:solidFill>
                <a:effectLst/>
                <a:latin typeface="Verdana" panose="020B0604030504040204" pitchFamily="34" charset="0"/>
                <a:ea typeface="Calibri" panose="020F0502020204030204" pitchFamily="34" charset="0"/>
                <a:cs typeface="Calibri" panose="020F0502020204030204" pitchFamily="34" charset="0"/>
              </a:rPr>
              <a:t>granulas no zāles biomasas un</a:t>
            </a:r>
            <a:r>
              <a:rPr lang="lv-LV" dirty="0">
                <a:solidFill>
                  <a:srgbClr val="000000"/>
                </a:solidFill>
                <a:latin typeface="Verdana" panose="020B0604030504040204" pitchFamily="34" charset="0"/>
                <a:ea typeface="Calibri" panose="020F0502020204030204" pitchFamily="34" charset="0"/>
                <a:cs typeface="Calibri" panose="020F0502020204030204" pitchFamily="34" charset="0"/>
              </a:rPr>
              <a:t> </a:t>
            </a:r>
            <a:r>
              <a:rPr lang="lv-LV" sz="1000" dirty="0">
                <a:solidFill>
                  <a:srgbClr val="000000"/>
                </a:solidFill>
                <a:effectLst/>
                <a:latin typeface="Verdana" panose="020B0604030504040204" pitchFamily="34" charset="0"/>
                <a:ea typeface="Calibri" panose="020F0502020204030204" pitchFamily="34" charset="0"/>
                <a:cs typeface="Calibri" panose="020F0502020204030204" pitchFamily="34" charset="0"/>
              </a:rPr>
              <a:t>meža masas arī jāklasificē 44 nodaļā.</a:t>
            </a:r>
          </a:p>
          <a:p>
            <a:pPr marL="0" marR="0" lvl="0" indent="0" algn="just"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lang="lv-LV" dirty="0"/>
          </a:p>
          <a:p>
            <a:pPr marL="0" marR="0" lvl="0" indent="0" algn="just"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lang="lv-LV" dirty="0"/>
          </a:p>
          <a:p>
            <a:pPr marL="0" indent="0" algn="just">
              <a:lnSpc>
                <a:spcPct val="90000"/>
              </a:lnSpc>
              <a:spcAft>
                <a:spcPts val="600"/>
              </a:spcAft>
              <a:buFont typeface="Arial" panose="020B0604020202020204" pitchFamily="34" charset="0"/>
              <a:buNone/>
            </a:pPr>
            <a:endParaRPr lang="lv-LV" sz="1000" dirty="0"/>
          </a:p>
        </p:txBody>
      </p:sp>
      <p:sp>
        <p:nvSpPr>
          <p:cNvPr id="4" name="Slide Number Placeholder 3"/>
          <p:cNvSpPr>
            <a:spLocks noGrp="1"/>
          </p:cNvSpPr>
          <p:nvPr>
            <p:ph type="sldNum" sz="quarter" idx="5"/>
          </p:nvPr>
        </p:nvSpPr>
        <p:spPr/>
        <p:txBody>
          <a:bodyPr/>
          <a:lstStyle/>
          <a:p>
            <a:fld id="{C9338F2E-FDDB-4B06-8039-1E7B74E68A3E}" type="slidenum">
              <a:rPr lang="lv-LV" smtClean="0"/>
              <a:t>11</a:t>
            </a:fld>
            <a:endParaRPr lang="lv-LV"/>
          </a:p>
        </p:txBody>
      </p:sp>
    </p:spTree>
    <p:extLst>
      <p:ext uri="{BB962C8B-B14F-4D97-AF65-F5344CB8AC3E}">
        <p14:creationId xmlns:p14="http://schemas.microsoft.com/office/powerpoint/2010/main" val="3434437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Clr>
                <a:srgbClr val="44546A"/>
              </a:buClr>
              <a:buFont typeface="+mj-lt"/>
              <a:buNone/>
            </a:pPr>
            <a:r>
              <a:rPr lang="lv-LV" sz="1200" dirty="0">
                <a:solidFill>
                  <a:srgbClr val="44546A"/>
                </a:solidFill>
                <a:effectLst/>
                <a:latin typeface="Verdana" panose="020B0604030504040204" pitchFamily="34" charset="0"/>
                <a:ea typeface="Times New Roman" panose="02020603050405020304" pitchFamily="18" charset="0"/>
              </a:rPr>
              <a:t>Latvija kā tranzīta valsts tiek izmantota, lai pārvadātu lopbarībai paredzētu preci - “biešu mīkstumi”. Tas ir blakus produkts, kas paliek pāri pēc cukurbiešu apstrādes cukura iegūšanai. 2022.gadā šo preci Eiropas Komisija iekļāva sankcijām pakļauto preču sarakstā. Savukārt pēc sankciju piemērošanas (no 2022. gada 4. jūnija) Krievijas uzņēmumi sankcijām pakļautajai precei “biešu mīkstumi”, iespējams, apzināti pievieno saldinātājvielu melasi, lai saldinātājvielas saturs būtu 10 % vai vairāk un preces kods sankcijām nepakļautos. Prece tiek ievesta no dažādām ražotnēm Krievijā, pa dzelzceļu tiek vesta uz Liepāju, kur to krauj kuģos un ved uz citām ES valstīm, piem., Nīderlandi. Muita veic ļoti daudz kontroļu šīm precēm, tas ir ļoti </a:t>
            </a:r>
            <a:r>
              <a:rPr lang="lv-LV" sz="1200" dirty="0" err="1">
                <a:solidFill>
                  <a:srgbClr val="44546A"/>
                </a:solidFill>
                <a:effectLst/>
                <a:latin typeface="Verdana" panose="020B0604030504040204" pitchFamily="34" charset="0"/>
                <a:ea typeface="Times New Roman" panose="02020603050405020304" pitchFamily="18" charset="0"/>
              </a:rPr>
              <a:t>resursietilpīgas</a:t>
            </a:r>
            <a:r>
              <a:rPr lang="lv-LV" sz="1200" dirty="0">
                <a:solidFill>
                  <a:srgbClr val="44546A"/>
                </a:solidFill>
                <a:effectLst/>
                <a:latin typeface="Verdana" panose="020B0604030504040204" pitchFamily="34" charset="0"/>
                <a:ea typeface="Times New Roman" panose="02020603050405020304" pitchFamily="18" charset="0"/>
              </a:rPr>
              <a:t> pārbaudes. </a:t>
            </a:r>
            <a:endParaRPr lang="lv-LV" sz="1200" dirty="0">
              <a:solidFill>
                <a:srgbClr val="44546A"/>
              </a:solidFill>
              <a:effectLst/>
              <a:latin typeface="Calibri" panose="020F0502020204030204" pitchFamily="34" charset="0"/>
              <a:ea typeface="Calibri" panose="020F0502020204030204" pitchFamily="34" charset="0"/>
            </a:endParaRPr>
          </a:p>
          <a:p>
            <a:pPr marL="0" marR="0" lvl="0" indent="0" algn="just"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lang="lv-LV" dirty="0"/>
          </a:p>
          <a:p>
            <a:pPr marL="0" indent="0" algn="just">
              <a:lnSpc>
                <a:spcPct val="90000"/>
              </a:lnSpc>
              <a:spcAft>
                <a:spcPts val="600"/>
              </a:spcAft>
              <a:buFont typeface="Arial" panose="020B0604020202020204" pitchFamily="34" charset="0"/>
              <a:buNone/>
            </a:pPr>
            <a:endParaRPr lang="lv-LV" sz="1200" dirty="0"/>
          </a:p>
        </p:txBody>
      </p:sp>
      <p:sp>
        <p:nvSpPr>
          <p:cNvPr id="4" name="Slide Number Placeholder 3"/>
          <p:cNvSpPr>
            <a:spLocks noGrp="1"/>
          </p:cNvSpPr>
          <p:nvPr>
            <p:ph type="sldNum" sz="quarter" idx="5"/>
          </p:nvPr>
        </p:nvSpPr>
        <p:spPr/>
        <p:txBody>
          <a:bodyPr/>
          <a:lstStyle/>
          <a:p>
            <a:fld id="{C9338F2E-FDDB-4B06-8039-1E7B74E68A3E}" type="slidenum">
              <a:rPr lang="lv-LV" smtClean="0"/>
              <a:t>12</a:t>
            </a:fld>
            <a:endParaRPr lang="lv-LV"/>
          </a:p>
        </p:txBody>
      </p:sp>
    </p:spTree>
    <p:extLst>
      <p:ext uri="{BB962C8B-B14F-4D97-AF65-F5344CB8AC3E}">
        <p14:creationId xmlns:p14="http://schemas.microsoft.com/office/powerpoint/2010/main" val="412843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Luksusa preču eksporta aizliegums. Šī viskija cena bija lielāka par 300 eiro par vienu vienību. </a:t>
            </a:r>
          </a:p>
        </p:txBody>
      </p:sp>
      <p:sp>
        <p:nvSpPr>
          <p:cNvPr id="4" name="Slide Number Placeholder 3"/>
          <p:cNvSpPr>
            <a:spLocks noGrp="1"/>
          </p:cNvSpPr>
          <p:nvPr>
            <p:ph type="sldNum" sz="quarter" idx="5"/>
          </p:nvPr>
        </p:nvSpPr>
        <p:spPr/>
        <p:txBody>
          <a:bodyPr/>
          <a:lstStyle/>
          <a:p>
            <a:fld id="{4878BC0E-CD68-405F-80C1-9AC3CEF11197}" type="slidenum">
              <a:rPr lang="lv-LV" smtClean="0"/>
              <a:t>13</a:t>
            </a:fld>
            <a:endParaRPr lang="lv-LV"/>
          </a:p>
        </p:txBody>
      </p:sp>
    </p:spTree>
    <p:extLst>
      <p:ext uri="{BB962C8B-B14F-4D97-AF65-F5344CB8AC3E}">
        <p14:creationId xmlns:p14="http://schemas.microsoft.com/office/powerpoint/2010/main" val="3216822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5000"/>
              </a:lnSpc>
            </a:pPr>
            <a:r>
              <a:rPr lang="lv-LV" sz="1800" dirty="0">
                <a:solidFill>
                  <a:srgbClr val="44546A"/>
                </a:solidFill>
                <a:effectLst/>
                <a:latin typeface="Verdana" panose="020B0604030504040204" pitchFamily="34" charset="0"/>
                <a:ea typeface="Times New Roman" panose="02020603050405020304" pitchFamily="18" charset="0"/>
              </a:rPr>
              <a:t>Pēc Krievijas iebrukuma Ukrainā Eiropas Savienība ir aktīvi reaģējusi un ieviesusi  intensīvu un komplicētu sankciju režīmu. </a:t>
            </a:r>
            <a:r>
              <a:rPr lang="lv-LV" sz="1800" dirty="0" err="1">
                <a:solidFill>
                  <a:srgbClr val="44546A"/>
                </a:solidFill>
                <a:effectLst/>
                <a:latin typeface="Verdana" panose="020B0604030504040204" pitchFamily="34" charset="0"/>
                <a:ea typeface="Times New Roman" panose="02020603050405020304" pitchFamily="18" charset="0"/>
              </a:rPr>
              <a:t>Sektorālās</a:t>
            </a:r>
            <a:r>
              <a:rPr lang="lv-LV" sz="1800" dirty="0">
                <a:solidFill>
                  <a:srgbClr val="44546A"/>
                </a:solidFill>
                <a:effectLst/>
                <a:latin typeface="Verdana" panose="020B0604030504040204" pitchFamily="34" charset="0"/>
                <a:ea typeface="Times New Roman" panose="02020603050405020304" pitchFamily="18" charset="0"/>
              </a:rPr>
              <a:t> sankcijas ir stratēģiski un ekonomiski nozīmīgu preču aprites ierobežojumi, un muitas dienesti uzrauga un kontrolē to ievērošanu. </a:t>
            </a:r>
            <a:endParaRPr lang="lv-LV" sz="1800" dirty="0">
              <a:effectLst/>
              <a:latin typeface="Calibri" panose="020F0502020204030204" pitchFamily="34" charset="0"/>
              <a:ea typeface="Calibri" panose="020F0502020204030204" pitchFamily="34" charset="0"/>
            </a:endParaRPr>
          </a:p>
          <a:p>
            <a:pPr>
              <a:lnSpc>
                <a:spcPct val="105000"/>
              </a:lnSpc>
            </a:pPr>
            <a:r>
              <a:rPr lang="lv-LV" sz="1800" dirty="0">
                <a:solidFill>
                  <a:srgbClr val="44546A"/>
                </a:solidFill>
                <a:effectLst/>
                <a:latin typeface="Verdana" panose="020B0604030504040204" pitchFamily="34" charset="0"/>
                <a:ea typeface="Times New Roman" panose="02020603050405020304" pitchFamily="18" charset="0"/>
              </a:rPr>
              <a:t> </a:t>
            </a:r>
            <a:endParaRPr lang="lv-LV" sz="1800" dirty="0">
              <a:effectLst/>
              <a:latin typeface="Calibri" panose="020F0502020204030204" pitchFamily="34" charset="0"/>
              <a:ea typeface="Calibri" panose="020F0502020204030204" pitchFamily="34" charset="0"/>
            </a:endParaRPr>
          </a:p>
          <a:p>
            <a:r>
              <a:rPr lang="lv-LV" sz="1800" dirty="0">
                <a:solidFill>
                  <a:srgbClr val="44546A"/>
                </a:solidFill>
                <a:effectLst/>
                <a:latin typeface="Verdana" panose="020B0604030504040204" pitchFamily="34" charset="0"/>
                <a:ea typeface="Times New Roman" panose="02020603050405020304" pitchFamily="18" charset="0"/>
              </a:rPr>
              <a:t>Apstiprinot aizvien jaunus grozījumus regulās un pastiprinot ierobežojumus, pēc 10 sankciju kārtām šobrīd </a:t>
            </a:r>
            <a:r>
              <a:rPr lang="lv-LV" sz="1800" dirty="0" err="1">
                <a:solidFill>
                  <a:srgbClr val="44546A"/>
                </a:solidFill>
                <a:effectLst/>
                <a:latin typeface="Verdana" panose="020B0604030504040204" pitchFamily="34" charset="0"/>
                <a:ea typeface="Times New Roman" panose="02020603050405020304" pitchFamily="18" charset="0"/>
              </a:rPr>
              <a:t>sektorālās</a:t>
            </a:r>
            <a:r>
              <a:rPr lang="lv-LV" sz="1800" dirty="0">
                <a:solidFill>
                  <a:srgbClr val="44546A"/>
                </a:solidFill>
                <a:effectLst/>
                <a:latin typeface="Verdana" panose="020B0604030504040204" pitchFamily="34" charset="0"/>
                <a:ea typeface="Times New Roman" panose="02020603050405020304" pitchFamily="18" charset="0"/>
              </a:rPr>
              <a:t> sankcijas </a:t>
            </a:r>
            <a:r>
              <a:rPr lang="lv-LV" sz="1800" b="1" dirty="0">
                <a:solidFill>
                  <a:srgbClr val="44546A"/>
                </a:solidFill>
                <a:effectLst/>
                <a:latin typeface="Verdana" panose="020B0604030504040204" pitchFamily="34" charset="0"/>
                <a:ea typeface="Times New Roman" panose="02020603050405020304" pitchFamily="18" charset="0"/>
              </a:rPr>
              <a:t>pret Krieviju </a:t>
            </a:r>
            <a:r>
              <a:rPr lang="lv-LV" sz="1800" dirty="0">
                <a:solidFill>
                  <a:srgbClr val="44546A"/>
                </a:solidFill>
                <a:effectLst/>
                <a:latin typeface="Verdana" panose="020B0604030504040204" pitchFamily="34" charset="0"/>
                <a:ea typeface="Times New Roman" panose="02020603050405020304" pitchFamily="18" charset="0"/>
              </a:rPr>
              <a:t>attiecas uz </a:t>
            </a:r>
            <a:r>
              <a:rPr lang="lv-LV" sz="1800" b="1" dirty="0">
                <a:solidFill>
                  <a:srgbClr val="44546A"/>
                </a:solidFill>
                <a:effectLst/>
                <a:latin typeface="Verdana" panose="020B0604030504040204" pitchFamily="34" charset="0"/>
                <a:ea typeface="Times New Roman" panose="02020603050405020304" pitchFamily="18" charset="0"/>
              </a:rPr>
              <a:t>aptuveni 4500 </a:t>
            </a:r>
            <a:r>
              <a:rPr lang="lv-LV" sz="1800" dirty="0">
                <a:solidFill>
                  <a:srgbClr val="44546A"/>
                </a:solidFill>
                <a:effectLst/>
                <a:latin typeface="Verdana" panose="020B0604030504040204" pitchFamily="34" charset="0"/>
                <a:ea typeface="Times New Roman" panose="02020603050405020304" pitchFamily="18" charset="0"/>
              </a:rPr>
              <a:t>preču Kombinētās nomenklatūras kodiem (jeb preču veidiem). Sankcijas </a:t>
            </a:r>
            <a:r>
              <a:rPr lang="lv-LV" sz="1800" b="1" dirty="0">
                <a:solidFill>
                  <a:srgbClr val="44546A"/>
                </a:solidFill>
                <a:effectLst/>
                <a:latin typeface="Verdana" panose="020B0604030504040204" pitchFamily="34" charset="0"/>
                <a:ea typeface="Times New Roman" panose="02020603050405020304" pitchFamily="18" charset="0"/>
              </a:rPr>
              <a:t>pret Baltkrieviju</a:t>
            </a:r>
            <a:r>
              <a:rPr lang="lv-LV" sz="1800" dirty="0">
                <a:solidFill>
                  <a:srgbClr val="44546A"/>
                </a:solidFill>
                <a:effectLst/>
                <a:latin typeface="Verdana" panose="020B0604030504040204" pitchFamily="34" charset="0"/>
                <a:ea typeface="Times New Roman" panose="02020603050405020304" pitchFamily="18" charset="0"/>
              </a:rPr>
              <a:t> aptver </a:t>
            </a:r>
            <a:r>
              <a:rPr lang="lv-LV" sz="1800" b="1" dirty="0">
                <a:solidFill>
                  <a:srgbClr val="44546A"/>
                </a:solidFill>
                <a:effectLst/>
                <a:latin typeface="Verdana" panose="020B0604030504040204" pitchFamily="34" charset="0"/>
                <a:ea typeface="Times New Roman" panose="02020603050405020304" pitchFamily="18" charset="0"/>
              </a:rPr>
              <a:t>aptuveni 1300</a:t>
            </a:r>
            <a:r>
              <a:rPr lang="lv-LV" sz="1800" dirty="0">
                <a:solidFill>
                  <a:srgbClr val="44546A"/>
                </a:solidFill>
                <a:effectLst/>
                <a:latin typeface="Verdana" panose="020B0604030504040204" pitchFamily="34" charset="0"/>
                <a:ea typeface="Times New Roman" panose="02020603050405020304" pitchFamily="18" charset="0"/>
              </a:rPr>
              <a:t> preču KN kodus. </a:t>
            </a:r>
            <a:endParaRPr lang="lv-LV" sz="1800" dirty="0">
              <a:effectLst/>
              <a:latin typeface="Calibri" panose="020F0502020204030204" pitchFamily="34" charset="0"/>
              <a:ea typeface="Calibri" panose="020F0502020204030204" pitchFamily="34" charset="0"/>
            </a:endParaRPr>
          </a:p>
          <a:p>
            <a:endParaRPr lang="lv-LV" dirty="0"/>
          </a:p>
          <a:p>
            <a:r>
              <a:rPr lang="lv-LV" dirty="0"/>
              <a:t>Lai apzinātos Krievijai un Baltkrievijai noteikto </a:t>
            </a:r>
            <a:r>
              <a:rPr lang="lv-LV" dirty="0" err="1"/>
              <a:t>sektorālo</a:t>
            </a:r>
            <a:r>
              <a:rPr lang="lv-LV" dirty="0"/>
              <a:t> sankciju apmēru, atgādināms, ka Kombinētās nomenklatūras kodi sankciju regulās ir noteikti gan 2 zīmju, gan 4 zīmju, gan 6 un visu 8 zīmju līmenī. Zem katrām 2, 4 vai 6 zīmēm iekļaujas kāds skaits precīzo KN kodu.</a:t>
            </a:r>
          </a:p>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EA7CB-6419-486A-BD94-E7082E3CDA1E}"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1012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Latvijas un ES tirdzniecības dinamika ar </a:t>
            </a:r>
            <a:r>
              <a:rPr lang="lv-LV" dirty="0" err="1"/>
              <a:t>Centrālāzijas</a:t>
            </a:r>
            <a:r>
              <a:rPr lang="lv-LV" dirty="0"/>
              <a:t> valstīm š.g. sākumā liecināja par strauju kāpumu.  Tas norādīja uz paaugstinātu sankciju apiešanas risku, tāpēc Eiropas Savienība meklēja risinājumus, lai novērstu sankciju apiešanu. </a:t>
            </a:r>
          </a:p>
          <a:p>
            <a:endParaRPr lang="lv-LV"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sz="1800" dirty="0">
                <a:effectLst/>
                <a:latin typeface="Times New Roman" panose="02020603050405020304" pitchFamily="18" charset="0"/>
                <a:ea typeface="Calibri" panose="020F0502020204030204" pitchFamily="34" charset="0"/>
              </a:rPr>
              <a:t>Lai pēc iespējas samazinātu ierobežojošo pasākumu apiešanas risku, aizliegts tādu no Savienības eksportētu preču un tehnoloģiju </a:t>
            </a:r>
            <a:r>
              <a:rPr lang="lv-LV" sz="1800" b="1" dirty="0">
                <a:effectLst/>
                <a:latin typeface="Times New Roman" panose="02020603050405020304" pitchFamily="18" charset="0"/>
                <a:ea typeface="Calibri" panose="020F0502020204030204" pitchFamily="34" charset="0"/>
              </a:rPr>
              <a:t>tranzīts caur Krievijas </a:t>
            </a:r>
            <a:r>
              <a:rPr lang="lv-LV" sz="1800" dirty="0">
                <a:effectLst/>
                <a:latin typeface="Times New Roman" panose="02020603050405020304" pitchFamily="18" charset="0"/>
                <a:ea typeface="Calibri" panose="020F0502020204030204" pitchFamily="34" charset="0"/>
              </a:rPr>
              <a:t>teritoriju, kuras varētu veicināt Krievijas militārās un tehnoloģiskās jaudas palielināšanu </a:t>
            </a:r>
            <a:r>
              <a:rPr lang="lv-LV" sz="1800" dirty="0">
                <a:effectLst/>
                <a:latin typeface="Verdana" panose="020B0604030504040204" pitchFamily="34" charset="0"/>
                <a:ea typeface="Calibri" panose="020F0502020204030204" pitchFamily="34" charset="0"/>
              </a:rPr>
              <a:t>vai tās aizsardzības un drošības sektora attīstību.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800" dirty="0">
              <a:effectLst/>
              <a:latin typeface="Verdana" panose="020B060403050404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800" dirty="0">
                <a:solidFill>
                  <a:schemeClr val="tx2">
                    <a:lumMod val="95000"/>
                    <a:lumOff val="5000"/>
                  </a:schemeClr>
                </a:solidFill>
                <a:latin typeface="+mj-lt"/>
              </a:rPr>
              <a:t>Noteikts aizliegums ES un trešajās valstīs reģistrētiem vilcējiem pārvietot kravas ar Krievijā reģistrētām puspiekabēm un piekabēm. Pārejas periodā līdz šī gada 30.jūnijam ir atļauts pabeigt iesāktos pārvadājumus ES, kā arī atgriezt piekabes un puspiekabes Krievijā. </a:t>
            </a:r>
          </a:p>
          <a:p>
            <a:endParaRPr lang="lv-LV" dirty="0"/>
          </a:p>
          <a:p>
            <a:r>
              <a:rPr lang="lv-LV" dirty="0"/>
              <a:t>Dalībvalstis kopā ar EK plāno veikt pastiprinātus </a:t>
            </a:r>
            <a:r>
              <a:rPr lang="lv-LV" dirty="0" err="1"/>
              <a:t>pēcmuitošanas</a:t>
            </a:r>
            <a:r>
              <a:rPr lang="lv-LV" dirty="0"/>
              <a:t> pasākumus, lai pārliecinātos, vai uzņēmumi nav iesaistīti sankciju apiešanā. </a:t>
            </a:r>
          </a:p>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EA7CB-6419-486A-BD94-E7082E3CDA1E}"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9914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Muita pastāvīgi strādā pie savas uzraudzības un kontroles sistēmas pilnveides. Neaizmirstam informēt savus klientus, taču regulas ir tieši piemērojamas.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EA7CB-6419-486A-BD94-E7082E3CDA1E}"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4705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Sankciju pārkāpumiem ir sekas. Tās var būt saistītas ar kriminālatbildību.  Vai arī dažādiem VID kontroles pasākumiem un pakalpojumu ierobežošanu.</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Reputācijas risks paliek uzņēmuma atbildība.</a:t>
            </a:r>
          </a:p>
          <a:p>
            <a:endParaRPr lang="lv-LV" dirty="0"/>
          </a:p>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EA7CB-6419-486A-BD94-E7082E3CDA1E}"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6049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Kā uzņēmumam mazināt iespējamību, ka aiz neuzmanības vai nezināšanas pārkāps sankciju regulējumu:</a:t>
            </a:r>
          </a:p>
          <a:p>
            <a:r>
              <a:rPr lang="lv-LV" dirty="0"/>
              <a:t>1) Likumdošanas pārzināšana – apmācības, speciālistu piesaiste, pašmācība</a:t>
            </a:r>
          </a:p>
          <a:p>
            <a:r>
              <a:rPr lang="lv-LV" dirty="0"/>
              <a:t>2) Sadarbības partneru izvēle, pārbaude – noteikti pirms darījuma, it īpaši, ja darījums Krievijā, Baltkrievijā, </a:t>
            </a:r>
            <a:r>
              <a:rPr lang="lv-LV" dirty="0" err="1"/>
              <a:t>Centrālāzijas</a:t>
            </a:r>
            <a:r>
              <a:rPr lang="lv-LV" dirty="0"/>
              <a:t> valstīs </a:t>
            </a:r>
          </a:p>
          <a:p>
            <a:r>
              <a:rPr lang="lv-LV" dirty="0">
                <a:solidFill>
                  <a:srgbClr val="FF0000"/>
                </a:solidFill>
              </a:rPr>
              <a:t>3) Konsultēšanās, jau plānojot darījumu – ja netiekat skaidrībā, vai sankcijas attiecināmas uz preci, vērsieties pie muitas – sāpīgāk un dārgāk būs, ja apturēs muitas procedūras laikā</a:t>
            </a:r>
          </a:p>
          <a:p>
            <a:r>
              <a:rPr lang="lv-LV" dirty="0">
                <a:solidFill>
                  <a:srgbClr val="FF0000"/>
                </a:solidFill>
              </a:rPr>
              <a:t>4) Zināt preču gala saņēmēju/ražotāju – savi darījumi un partneri labi jāpārzina, jāsagatavo vai jāiegūst dokumenti darījuma sākumā</a:t>
            </a:r>
          </a:p>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EA7CB-6419-486A-BD94-E7082E3CDA1E}"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4755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b="1" dirty="0"/>
          </a:p>
          <a:p>
            <a:endParaRPr lang="lv-LV" b="1" dirty="0"/>
          </a:p>
        </p:txBody>
      </p:sp>
      <p:sp>
        <p:nvSpPr>
          <p:cNvPr id="4" name="Slide Number Placeholder 3"/>
          <p:cNvSpPr>
            <a:spLocks noGrp="1"/>
          </p:cNvSpPr>
          <p:nvPr>
            <p:ph type="sldNum" sz="quarter" idx="5"/>
          </p:nvPr>
        </p:nvSpPr>
        <p:spPr/>
        <p:txBody>
          <a:bodyPr/>
          <a:lstStyle/>
          <a:p>
            <a:fld id="{C9338F2E-FDDB-4B06-8039-1E7B74E68A3E}" type="slidenum">
              <a:rPr lang="lv-LV" smtClean="0"/>
              <a:t>7</a:t>
            </a:fld>
            <a:endParaRPr lang="lv-LV"/>
          </a:p>
        </p:txBody>
      </p:sp>
    </p:spTree>
    <p:extLst>
      <p:ext uri="{BB962C8B-B14F-4D97-AF65-F5344CB8AC3E}">
        <p14:creationId xmlns:p14="http://schemas.microsoft.com/office/powerpoint/2010/main" val="2934665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EA7CB-6419-486A-BD94-E7082E3CDA1E}"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5033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C9338F2E-FDDB-4B06-8039-1E7B74E68A3E}" type="slidenum">
              <a:rPr lang="lv-LV" smtClean="0"/>
              <a:t>9</a:t>
            </a:fld>
            <a:endParaRPr lang="lv-LV"/>
          </a:p>
        </p:txBody>
      </p:sp>
    </p:spTree>
    <p:extLst>
      <p:ext uri="{BB962C8B-B14F-4D97-AF65-F5344CB8AC3E}">
        <p14:creationId xmlns:p14="http://schemas.microsoft.com/office/powerpoint/2010/main" val="3620539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D9A51-01AD-4C1C-A830-A21F019C15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2D7B6CE4-8D71-47A2-8B14-63B2BFE592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B14F2FA6-E656-47A1-AC18-907052F417CE}"/>
              </a:ext>
            </a:extLst>
          </p:cNvPr>
          <p:cNvSpPr>
            <a:spLocks noGrp="1"/>
          </p:cNvSpPr>
          <p:nvPr>
            <p:ph type="dt" sz="half" idx="10"/>
          </p:nvPr>
        </p:nvSpPr>
        <p:spPr/>
        <p:txBody>
          <a:bodyPr/>
          <a:lstStyle/>
          <a:p>
            <a:fld id="{0D7818E6-151E-47A3-AE0E-F91A49442B20}" type="datetimeFigureOut">
              <a:rPr lang="lv-LV" smtClean="0"/>
              <a:t>27.06.2023</a:t>
            </a:fld>
            <a:endParaRPr lang="lv-LV"/>
          </a:p>
        </p:txBody>
      </p:sp>
      <p:sp>
        <p:nvSpPr>
          <p:cNvPr id="5" name="Footer Placeholder 4">
            <a:extLst>
              <a:ext uri="{FF2B5EF4-FFF2-40B4-BE49-F238E27FC236}">
                <a16:creationId xmlns:a16="http://schemas.microsoft.com/office/drawing/2014/main" id="{3099C4A4-A068-4FC3-B116-AE5EBDF1530B}"/>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FC31DD5-7919-4A58-AE19-3919291476EC}"/>
              </a:ext>
            </a:extLst>
          </p:cNvPr>
          <p:cNvSpPr>
            <a:spLocks noGrp="1"/>
          </p:cNvSpPr>
          <p:nvPr>
            <p:ph type="sldNum" sz="quarter" idx="12"/>
          </p:nvPr>
        </p:nvSpPr>
        <p:spPr/>
        <p:txBody>
          <a:bodyPr/>
          <a:lstStyle/>
          <a:p>
            <a:fld id="{AACF3917-7F2E-44C5-B3CF-A73C3FAD2725}" type="slidenum">
              <a:rPr lang="lv-LV" smtClean="0"/>
              <a:t>‹#›</a:t>
            </a:fld>
            <a:endParaRPr lang="lv-LV"/>
          </a:p>
        </p:txBody>
      </p:sp>
    </p:spTree>
    <p:extLst>
      <p:ext uri="{BB962C8B-B14F-4D97-AF65-F5344CB8AC3E}">
        <p14:creationId xmlns:p14="http://schemas.microsoft.com/office/powerpoint/2010/main" val="3597149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57CD1-F257-4358-8562-C04E189C7947}"/>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D195CF2D-9752-4536-9F7D-8A56AF6302D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D48929F8-D8DD-443B-9A5D-EF310B8707E2}"/>
              </a:ext>
            </a:extLst>
          </p:cNvPr>
          <p:cNvSpPr>
            <a:spLocks noGrp="1"/>
          </p:cNvSpPr>
          <p:nvPr>
            <p:ph type="dt" sz="half" idx="10"/>
          </p:nvPr>
        </p:nvSpPr>
        <p:spPr/>
        <p:txBody>
          <a:bodyPr/>
          <a:lstStyle/>
          <a:p>
            <a:fld id="{0D7818E6-151E-47A3-AE0E-F91A49442B20}" type="datetimeFigureOut">
              <a:rPr lang="lv-LV" smtClean="0"/>
              <a:t>27.06.2023</a:t>
            </a:fld>
            <a:endParaRPr lang="lv-LV"/>
          </a:p>
        </p:txBody>
      </p:sp>
      <p:sp>
        <p:nvSpPr>
          <p:cNvPr id="5" name="Footer Placeholder 4">
            <a:extLst>
              <a:ext uri="{FF2B5EF4-FFF2-40B4-BE49-F238E27FC236}">
                <a16:creationId xmlns:a16="http://schemas.microsoft.com/office/drawing/2014/main" id="{25350E1C-EAE1-47DD-83E9-A73E40595B40}"/>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957972EA-104F-4194-B37B-B9AFF11007F6}"/>
              </a:ext>
            </a:extLst>
          </p:cNvPr>
          <p:cNvSpPr>
            <a:spLocks noGrp="1"/>
          </p:cNvSpPr>
          <p:nvPr>
            <p:ph type="sldNum" sz="quarter" idx="12"/>
          </p:nvPr>
        </p:nvSpPr>
        <p:spPr/>
        <p:txBody>
          <a:bodyPr/>
          <a:lstStyle/>
          <a:p>
            <a:fld id="{AACF3917-7F2E-44C5-B3CF-A73C3FAD2725}" type="slidenum">
              <a:rPr lang="lv-LV" smtClean="0"/>
              <a:t>‹#›</a:t>
            </a:fld>
            <a:endParaRPr lang="lv-LV"/>
          </a:p>
        </p:txBody>
      </p:sp>
    </p:spTree>
    <p:extLst>
      <p:ext uri="{BB962C8B-B14F-4D97-AF65-F5344CB8AC3E}">
        <p14:creationId xmlns:p14="http://schemas.microsoft.com/office/powerpoint/2010/main" val="331870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0A935D-79D1-42EA-8856-6CE0411E549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0A2DA9DA-CFB8-4359-9F1F-6E0DDDEDD26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A26A3A3F-6B90-4E6B-9100-D1FC377C0F87}"/>
              </a:ext>
            </a:extLst>
          </p:cNvPr>
          <p:cNvSpPr>
            <a:spLocks noGrp="1"/>
          </p:cNvSpPr>
          <p:nvPr>
            <p:ph type="dt" sz="half" idx="10"/>
          </p:nvPr>
        </p:nvSpPr>
        <p:spPr/>
        <p:txBody>
          <a:bodyPr/>
          <a:lstStyle/>
          <a:p>
            <a:fld id="{0D7818E6-151E-47A3-AE0E-F91A49442B20}" type="datetimeFigureOut">
              <a:rPr lang="lv-LV" smtClean="0"/>
              <a:t>27.06.2023</a:t>
            </a:fld>
            <a:endParaRPr lang="lv-LV"/>
          </a:p>
        </p:txBody>
      </p:sp>
      <p:sp>
        <p:nvSpPr>
          <p:cNvPr id="5" name="Footer Placeholder 4">
            <a:extLst>
              <a:ext uri="{FF2B5EF4-FFF2-40B4-BE49-F238E27FC236}">
                <a16:creationId xmlns:a16="http://schemas.microsoft.com/office/drawing/2014/main" id="{D650C9D6-CB69-47DE-A391-CF10132A39B8}"/>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C619469A-3CD3-4520-8579-3B8D7D981F70}"/>
              </a:ext>
            </a:extLst>
          </p:cNvPr>
          <p:cNvSpPr>
            <a:spLocks noGrp="1"/>
          </p:cNvSpPr>
          <p:nvPr>
            <p:ph type="sldNum" sz="quarter" idx="12"/>
          </p:nvPr>
        </p:nvSpPr>
        <p:spPr/>
        <p:txBody>
          <a:bodyPr/>
          <a:lstStyle/>
          <a:p>
            <a:fld id="{AACF3917-7F2E-44C5-B3CF-A73C3FAD2725}" type="slidenum">
              <a:rPr lang="lv-LV" smtClean="0"/>
              <a:t>‹#›</a:t>
            </a:fld>
            <a:endParaRPr lang="lv-LV"/>
          </a:p>
        </p:txBody>
      </p:sp>
    </p:spTree>
    <p:extLst>
      <p:ext uri="{BB962C8B-B14F-4D97-AF65-F5344CB8AC3E}">
        <p14:creationId xmlns:p14="http://schemas.microsoft.com/office/powerpoint/2010/main" val="3676158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cstate="print">
            <a:alphaModFix amt="76000"/>
            <a:duotone>
              <a:schemeClr val="accent5">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2AC163-1592-4550-A534-0D78A8C15D53}"/>
              </a:ext>
            </a:extLst>
          </p:cNvPr>
          <p:cNvSpPr/>
          <p:nvPr userDrawn="1"/>
        </p:nvSpPr>
        <p:spPr>
          <a:xfrm>
            <a:off x="838200" y="-1"/>
            <a:ext cx="4572000" cy="5972176"/>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Rectangle 7">
            <a:extLst>
              <a:ext uri="{FF2B5EF4-FFF2-40B4-BE49-F238E27FC236}">
                <a16:creationId xmlns:a16="http://schemas.microsoft.com/office/drawing/2014/main" id="{7AF62AEC-1197-4808-8061-8E0129FA2567}"/>
              </a:ext>
            </a:extLst>
          </p:cNvPr>
          <p:cNvSpPr/>
          <p:nvPr userDrawn="1"/>
        </p:nvSpPr>
        <p:spPr>
          <a:xfrm>
            <a:off x="838200" y="5730240"/>
            <a:ext cx="4572000" cy="33401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Text Placeholder 11">
            <a:extLst>
              <a:ext uri="{FF2B5EF4-FFF2-40B4-BE49-F238E27FC236}">
                <a16:creationId xmlns:a16="http://schemas.microsoft.com/office/drawing/2014/main" id="{8C41316E-45AE-47DE-B113-1284040F3987}"/>
              </a:ext>
            </a:extLst>
          </p:cNvPr>
          <p:cNvSpPr>
            <a:spLocks noGrp="1"/>
          </p:cNvSpPr>
          <p:nvPr>
            <p:ph type="body" sz="quarter" idx="13" hasCustomPrompt="1"/>
          </p:nvPr>
        </p:nvSpPr>
        <p:spPr>
          <a:xfrm>
            <a:off x="1224280" y="2035652"/>
            <a:ext cx="3799840" cy="2343308"/>
          </a:xfrm>
        </p:spPr>
        <p:txBody>
          <a:bodyPr>
            <a:noAutofit/>
          </a:bodyPr>
          <a:lstStyle>
            <a:lvl1pPr marL="0" indent="0">
              <a:buNone/>
              <a:defRPr sz="2800" b="1">
                <a:solidFill>
                  <a:srgbClr val="012269"/>
                </a:solidFill>
                <a:latin typeface="Verdana" panose="020B0604030504040204" pitchFamily="34" charset="0"/>
                <a:ea typeface="Verdana" panose="020B0604030504040204" pitchFamily="34" charset="0"/>
              </a:defRPr>
            </a:lvl1pPr>
          </a:lstStyle>
          <a:p>
            <a:pPr lvl="0"/>
            <a:r>
              <a:rPr lang="lv-LV" dirty="0"/>
              <a:t>Prezentācijas nosaukums</a:t>
            </a:r>
          </a:p>
        </p:txBody>
      </p:sp>
      <p:sp>
        <p:nvSpPr>
          <p:cNvPr id="13" name="Rectangle 12">
            <a:extLst>
              <a:ext uri="{FF2B5EF4-FFF2-40B4-BE49-F238E27FC236}">
                <a16:creationId xmlns:a16="http://schemas.microsoft.com/office/drawing/2014/main" id="{ED744D15-96F7-41A8-B739-3403873AE2BA}"/>
              </a:ext>
            </a:extLst>
          </p:cNvPr>
          <p:cNvSpPr/>
          <p:nvPr userDrawn="1"/>
        </p:nvSpPr>
        <p:spPr>
          <a:xfrm>
            <a:off x="1224280" y="5656739"/>
            <a:ext cx="3799840" cy="147002"/>
          </a:xfrm>
          <a:prstGeom prst="rect">
            <a:avLst/>
          </a:prstGeom>
          <a:solidFill>
            <a:srgbClr val="499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7" name="Picture 16">
            <a:extLst>
              <a:ext uri="{FF2B5EF4-FFF2-40B4-BE49-F238E27FC236}">
                <a16:creationId xmlns:a16="http://schemas.microsoft.com/office/drawing/2014/main" id="{8C0C7D0D-B8C5-4B44-A17F-644D9AEEAAA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176205" y="0"/>
            <a:ext cx="1895989" cy="1895989"/>
          </a:xfrm>
          <a:prstGeom prst="rect">
            <a:avLst/>
          </a:prstGeom>
        </p:spPr>
      </p:pic>
      <p:sp>
        <p:nvSpPr>
          <p:cNvPr id="18" name="Text Placeholder 11">
            <a:extLst>
              <a:ext uri="{FF2B5EF4-FFF2-40B4-BE49-F238E27FC236}">
                <a16:creationId xmlns:a16="http://schemas.microsoft.com/office/drawing/2014/main" id="{49B7456E-FF12-4B54-9863-B69E7260D682}"/>
              </a:ext>
            </a:extLst>
          </p:cNvPr>
          <p:cNvSpPr>
            <a:spLocks noGrp="1"/>
          </p:cNvSpPr>
          <p:nvPr>
            <p:ph type="body" sz="quarter" idx="14" hasCustomPrompt="1"/>
          </p:nvPr>
        </p:nvSpPr>
        <p:spPr>
          <a:xfrm>
            <a:off x="1224280" y="4558586"/>
            <a:ext cx="3799840" cy="562054"/>
          </a:xfrm>
        </p:spPr>
        <p:txBody>
          <a:bodyPr>
            <a:normAutofit/>
          </a:bodyPr>
          <a:lstStyle>
            <a:lvl1pPr marL="0" indent="0">
              <a:buNone/>
              <a:defRPr sz="1800" b="0">
                <a:solidFill>
                  <a:srgbClr val="000000"/>
                </a:solidFill>
                <a:latin typeface="Verdana" panose="020B0604030504040204" pitchFamily="34" charset="0"/>
                <a:ea typeface="Verdana" panose="020B0604030504040204" pitchFamily="34" charset="0"/>
              </a:defRPr>
            </a:lvl1pPr>
          </a:lstStyle>
          <a:p>
            <a:pPr lvl="0"/>
            <a:r>
              <a:rPr lang="lv-LV" dirty="0"/>
              <a:t>Autors</a:t>
            </a:r>
          </a:p>
        </p:txBody>
      </p:sp>
      <p:sp>
        <p:nvSpPr>
          <p:cNvPr id="19" name="Text Placeholder 11">
            <a:extLst>
              <a:ext uri="{FF2B5EF4-FFF2-40B4-BE49-F238E27FC236}">
                <a16:creationId xmlns:a16="http://schemas.microsoft.com/office/drawing/2014/main" id="{BC7344F2-54B3-48EE-AB97-91559A60BA7A}"/>
              </a:ext>
            </a:extLst>
          </p:cNvPr>
          <p:cNvSpPr>
            <a:spLocks noGrp="1"/>
          </p:cNvSpPr>
          <p:nvPr>
            <p:ph type="body" sz="quarter" idx="15" hasCustomPrompt="1"/>
          </p:nvPr>
        </p:nvSpPr>
        <p:spPr>
          <a:xfrm>
            <a:off x="1224280" y="5302725"/>
            <a:ext cx="3799840" cy="334011"/>
          </a:xfrm>
        </p:spPr>
        <p:txBody>
          <a:bodyPr>
            <a:normAutofit/>
          </a:bodyPr>
          <a:lstStyle>
            <a:lvl1pPr marL="0" indent="0">
              <a:buNone/>
              <a:defRPr sz="1600" b="0">
                <a:solidFill>
                  <a:srgbClr val="4990F9"/>
                </a:solidFill>
                <a:latin typeface="Verdana" panose="020B0604030504040204" pitchFamily="34" charset="0"/>
                <a:ea typeface="Verdana" panose="020B0604030504040204" pitchFamily="34" charset="0"/>
              </a:defRPr>
            </a:lvl1pPr>
          </a:lstStyle>
          <a:p>
            <a:pPr lvl="0"/>
            <a:r>
              <a:rPr lang="lv-LV" dirty="0"/>
              <a:t>Datums</a:t>
            </a:r>
          </a:p>
        </p:txBody>
      </p:sp>
    </p:spTree>
    <p:extLst>
      <p:ext uri="{BB962C8B-B14F-4D97-AF65-F5344CB8AC3E}">
        <p14:creationId xmlns:p14="http://schemas.microsoft.com/office/powerpoint/2010/main" val="1827706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6CC8C-EC47-49BE-B8E2-F30171272C03}"/>
              </a:ext>
            </a:extLst>
          </p:cNvPr>
          <p:cNvSpPr>
            <a:spLocks noGrp="1"/>
          </p:cNvSpPr>
          <p:nvPr>
            <p:ph type="title"/>
          </p:nvPr>
        </p:nvSpPr>
        <p:spPr>
          <a:xfrm>
            <a:off x="838200" y="365125"/>
            <a:ext cx="10515600" cy="1325563"/>
          </a:xfrm>
        </p:spPr>
        <p:txBody>
          <a:bodyPr/>
          <a:lstStyle/>
          <a:p>
            <a:r>
              <a:rPr lang="en-US" dirty="0"/>
              <a:t>Click to edit Master title style</a:t>
            </a:r>
            <a:endParaRPr lang="lv-LV" dirty="0"/>
          </a:p>
        </p:txBody>
      </p:sp>
      <p:sp>
        <p:nvSpPr>
          <p:cNvPr id="3" name="Content Placeholder 2">
            <a:extLst>
              <a:ext uri="{FF2B5EF4-FFF2-40B4-BE49-F238E27FC236}">
                <a16:creationId xmlns:a16="http://schemas.microsoft.com/office/drawing/2014/main" id="{8378D1F9-F595-4057-B8BC-3F95CC3E97F4}"/>
              </a:ext>
            </a:extLst>
          </p:cNvPr>
          <p:cNvSpPr>
            <a:spLocks noGrp="1"/>
          </p:cNvSpPr>
          <p:nvPr>
            <p:ph idx="1"/>
          </p:nvPr>
        </p:nvSpPr>
        <p:spPr>
          <a:xfrm>
            <a:off x="838200" y="1825625"/>
            <a:ext cx="10515600" cy="4351338"/>
          </a:xfrm>
        </p:spPr>
        <p:txBody>
          <a:bodyPr>
            <a:no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6" name="Slide Number Placeholder 5">
            <a:extLst>
              <a:ext uri="{FF2B5EF4-FFF2-40B4-BE49-F238E27FC236}">
                <a16:creationId xmlns:a16="http://schemas.microsoft.com/office/drawing/2014/main" id="{81905D80-564E-43CF-A4A4-C6B9BD730327}"/>
              </a:ext>
            </a:extLst>
          </p:cNvPr>
          <p:cNvSpPr>
            <a:spLocks noGrp="1"/>
          </p:cNvSpPr>
          <p:nvPr>
            <p:ph type="sldNum" sz="quarter" idx="12"/>
          </p:nvPr>
        </p:nvSpPr>
        <p:spPr/>
        <p:txBody>
          <a:bodyPr/>
          <a:lstStyle/>
          <a:p>
            <a:fld id="{7509A935-DFD3-462C-ABE8-08048DC21CC9}" type="slidenum">
              <a:rPr lang="lv-LV" smtClean="0"/>
              <a:t>‹#›</a:t>
            </a:fld>
            <a:endParaRPr lang="lv-LV"/>
          </a:p>
        </p:txBody>
      </p:sp>
      <p:pic>
        <p:nvPicPr>
          <p:cNvPr id="8" name="Picture 7">
            <a:extLst>
              <a:ext uri="{FF2B5EF4-FFF2-40B4-BE49-F238E27FC236}">
                <a16:creationId xmlns:a16="http://schemas.microsoft.com/office/drawing/2014/main" id="{53D32BE6-2135-4521-A546-2A8A8047C3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22925" y="0"/>
            <a:ext cx="1895989" cy="1895989"/>
          </a:xfrm>
          <a:prstGeom prst="rect">
            <a:avLst/>
          </a:prstGeom>
        </p:spPr>
      </p:pic>
    </p:spTree>
    <p:extLst>
      <p:ext uri="{BB962C8B-B14F-4D97-AF65-F5344CB8AC3E}">
        <p14:creationId xmlns:p14="http://schemas.microsoft.com/office/powerpoint/2010/main" val="1537605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alphaModFix amt="76000"/>
            <a:duotone>
              <a:schemeClr val="accent5">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2AC163-1592-4550-A534-0D78A8C15D53}"/>
              </a:ext>
            </a:extLst>
          </p:cNvPr>
          <p:cNvSpPr/>
          <p:nvPr userDrawn="1"/>
        </p:nvSpPr>
        <p:spPr>
          <a:xfrm>
            <a:off x="838200" y="-1"/>
            <a:ext cx="4572000" cy="5972176"/>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Rectangle 7">
            <a:extLst>
              <a:ext uri="{FF2B5EF4-FFF2-40B4-BE49-F238E27FC236}">
                <a16:creationId xmlns:a16="http://schemas.microsoft.com/office/drawing/2014/main" id="{7AF62AEC-1197-4808-8061-8E0129FA2567}"/>
              </a:ext>
            </a:extLst>
          </p:cNvPr>
          <p:cNvSpPr/>
          <p:nvPr userDrawn="1"/>
        </p:nvSpPr>
        <p:spPr>
          <a:xfrm>
            <a:off x="838200" y="5730240"/>
            <a:ext cx="4572000" cy="33401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Text Placeholder 11">
            <a:extLst>
              <a:ext uri="{FF2B5EF4-FFF2-40B4-BE49-F238E27FC236}">
                <a16:creationId xmlns:a16="http://schemas.microsoft.com/office/drawing/2014/main" id="{8C41316E-45AE-47DE-B113-1284040F3987}"/>
              </a:ext>
            </a:extLst>
          </p:cNvPr>
          <p:cNvSpPr>
            <a:spLocks noGrp="1"/>
          </p:cNvSpPr>
          <p:nvPr>
            <p:ph type="body" sz="quarter" idx="13" hasCustomPrompt="1"/>
          </p:nvPr>
        </p:nvSpPr>
        <p:spPr>
          <a:xfrm>
            <a:off x="1224280" y="2035652"/>
            <a:ext cx="3799840" cy="2343308"/>
          </a:xfrm>
        </p:spPr>
        <p:txBody>
          <a:bodyPr>
            <a:noAutofit/>
          </a:bodyPr>
          <a:lstStyle>
            <a:lvl1pPr marL="0" indent="0">
              <a:buNone/>
              <a:defRPr sz="2800" b="1">
                <a:solidFill>
                  <a:srgbClr val="012269"/>
                </a:solidFill>
                <a:latin typeface="Verdana" panose="020B0604030504040204" pitchFamily="34" charset="0"/>
                <a:ea typeface="Verdana" panose="020B0604030504040204" pitchFamily="34" charset="0"/>
              </a:defRPr>
            </a:lvl1pPr>
          </a:lstStyle>
          <a:p>
            <a:pPr lvl="0"/>
            <a:r>
              <a:rPr lang="lv-LV" dirty="0"/>
              <a:t>Prezentācijas nosaukums</a:t>
            </a:r>
          </a:p>
        </p:txBody>
      </p:sp>
      <p:sp>
        <p:nvSpPr>
          <p:cNvPr id="13" name="Rectangle 12">
            <a:extLst>
              <a:ext uri="{FF2B5EF4-FFF2-40B4-BE49-F238E27FC236}">
                <a16:creationId xmlns:a16="http://schemas.microsoft.com/office/drawing/2014/main" id="{ED744D15-96F7-41A8-B739-3403873AE2BA}"/>
              </a:ext>
            </a:extLst>
          </p:cNvPr>
          <p:cNvSpPr/>
          <p:nvPr userDrawn="1"/>
        </p:nvSpPr>
        <p:spPr>
          <a:xfrm>
            <a:off x="1224280" y="5656739"/>
            <a:ext cx="3799840" cy="147002"/>
          </a:xfrm>
          <a:prstGeom prst="rect">
            <a:avLst/>
          </a:prstGeom>
          <a:solidFill>
            <a:srgbClr val="499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7" name="Picture 16">
            <a:extLst>
              <a:ext uri="{FF2B5EF4-FFF2-40B4-BE49-F238E27FC236}">
                <a16:creationId xmlns:a16="http://schemas.microsoft.com/office/drawing/2014/main" id="{8C0C7D0D-B8C5-4B44-A17F-644D9AEEAAA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76205" y="0"/>
            <a:ext cx="1895989" cy="1895989"/>
          </a:xfrm>
          <a:prstGeom prst="rect">
            <a:avLst/>
          </a:prstGeom>
        </p:spPr>
      </p:pic>
      <p:sp>
        <p:nvSpPr>
          <p:cNvPr id="18" name="Text Placeholder 11">
            <a:extLst>
              <a:ext uri="{FF2B5EF4-FFF2-40B4-BE49-F238E27FC236}">
                <a16:creationId xmlns:a16="http://schemas.microsoft.com/office/drawing/2014/main" id="{49B7456E-FF12-4B54-9863-B69E7260D682}"/>
              </a:ext>
            </a:extLst>
          </p:cNvPr>
          <p:cNvSpPr>
            <a:spLocks noGrp="1"/>
          </p:cNvSpPr>
          <p:nvPr>
            <p:ph type="body" sz="quarter" idx="14" hasCustomPrompt="1"/>
          </p:nvPr>
        </p:nvSpPr>
        <p:spPr>
          <a:xfrm>
            <a:off x="1224280" y="4558586"/>
            <a:ext cx="3799840" cy="562054"/>
          </a:xfrm>
        </p:spPr>
        <p:txBody>
          <a:bodyPr>
            <a:normAutofit/>
          </a:bodyPr>
          <a:lstStyle>
            <a:lvl1pPr marL="0" indent="0">
              <a:buNone/>
              <a:defRPr sz="1800" b="0">
                <a:solidFill>
                  <a:srgbClr val="000000"/>
                </a:solidFill>
                <a:latin typeface="Verdana" panose="020B0604030504040204" pitchFamily="34" charset="0"/>
                <a:ea typeface="Verdana" panose="020B0604030504040204" pitchFamily="34" charset="0"/>
              </a:defRPr>
            </a:lvl1pPr>
          </a:lstStyle>
          <a:p>
            <a:pPr lvl="0"/>
            <a:r>
              <a:rPr lang="lv-LV" dirty="0"/>
              <a:t>Autors</a:t>
            </a:r>
          </a:p>
        </p:txBody>
      </p:sp>
      <p:sp>
        <p:nvSpPr>
          <p:cNvPr id="19" name="Text Placeholder 11">
            <a:extLst>
              <a:ext uri="{FF2B5EF4-FFF2-40B4-BE49-F238E27FC236}">
                <a16:creationId xmlns:a16="http://schemas.microsoft.com/office/drawing/2014/main" id="{BC7344F2-54B3-48EE-AB97-91559A60BA7A}"/>
              </a:ext>
            </a:extLst>
          </p:cNvPr>
          <p:cNvSpPr>
            <a:spLocks noGrp="1"/>
          </p:cNvSpPr>
          <p:nvPr>
            <p:ph type="body" sz="quarter" idx="15" hasCustomPrompt="1"/>
          </p:nvPr>
        </p:nvSpPr>
        <p:spPr>
          <a:xfrm>
            <a:off x="1224280" y="5302725"/>
            <a:ext cx="3799840" cy="334011"/>
          </a:xfrm>
        </p:spPr>
        <p:txBody>
          <a:bodyPr>
            <a:normAutofit/>
          </a:bodyPr>
          <a:lstStyle>
            <a:lvl1pPr marL="0" indent="0">
              <a:buNone/>
              <a:defRPr sz="1600" b="0">
                <a:solidFill>
                  <a:srgbClr val="4990F9"/>
                </a:solidFill>
                <a:latin typeface="Verdana" panose="020B0604030504040204" pitchFamily="34" charset="0"/>
                <a:ea typeface="Verdana" panose="020B0604030504040204" pitchFamily="34" charset="0"/>
              </a:defRPr>
            </a:lvl1pPr>
          </a:lstStyle>
          <a:p>
            <a:pPr lvl="0"/>
            <a:r>
              <a:rPr lang="lv-LV" dirty="0"/>
              <a:t>Datums</a:t>
            </a:r>
          </a:p>
        </p:txBody>
      </p:sp>
    </p:spTree>
    <p:extLst>
      <p:ext uri="{BB962C8B-B14F-4D97-AF65-F5344CB8AC3E}">
        <p14:creationId xmlns:p14="http://schemas.microsoft.com/office/powerpoint/2010/main" val="2445948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alphaModFix amt="22000"/>
            <a:duotone>
              <a:schemeClr val="accent5">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1D5B4-2213-44A9-9A55-19C46043CFFD}"/>
              </a:ext>
            </a:extLst>
          </p:cNvPr>
          <p:cNvSpPr>
            <a:spLocks noGrp="1"/>
          </p:cNvSpPr>
          <p:nvPr>
            <p:ph type="title" hasCustomPrompt="1"/>
          </p:nvPr>
        </p:nvSpPr>
        <p:spPr>
          <a:xfrm>
            <a:off x="838200" y="2394109"/>
            <a:ext cx="10515600" cy="2069782"/>
          </a:xfrm>
        </p:spPr>
        <p:txBody>
          <a:bodyPr anchor="ctr"/>
          <a:lstStyle>
            <a:lvl1pPr algn="ctr">
              <a:defRPr sz="3600"/>
            </a:lvl1pPr>
          </a:lstStyle>
          <a:p>
            <a:r>
              <a:rPr lang="lv-LV" dirty="0" err="1"/>
              <a:t>Starpvirsraksts</a:t>
            </a:r>
            <a:endParaRPr lang="lv-LV" dirty="0"/>
          </a:p>
        </p:txBody>
      </p:sp>
      <p:sp>
        <p:nvSpPr>
          <p:cNvPr id="6" name="Slide Number Placeholder 5">
            <a:extLst>
              <a:ext uri="{FF2B5EF4-FFF2-40B4-BE49-F238E27FC236}">
                <a16:creationId xmlns:a16="http://schemas.microsoft.com/office/drawing/2014/main" id="{F1D78CD9-5DDA-4EF6-90F2-D8846FFAA5C1}"/>
              </a:ext>
            </a:extLst>
          </p:cNvPr>
          <p:cNvSpPr>
            <a:spLocks noGrp="1"/>
          </p:cNvSpPr>
          <p:nvPr>
            <p:ph type="sldNum" sz="quarter" idx="12"/>
          </p:nvPr>
        </p:nvSpPr>
        <p:spPr/>
        <p:txBody>
          <a:bodyPr/>
          <a:lstStyle/>
          <a:p>
            <a:fld id="{7509A935-DFD3-462C-ABE8-08048DC21CC9}" type="slidenum">
              <a:rPr lang="lv-LV" smtClean="0"/>
              <a:t>‹#›</a:t>
            </a:fld>
            <a:endParaRPr lang="lv-LV"/>
          </a:p>
        </p:txBody>
      </p:sp>
      <p:sp>
        <p:nvSpPr>
          <p:cNvPr id="7" name="Rectangle 6">
            <a:extLst>
              <a:ext uri="{FF2B5EF4-FFF2-40B4-BE49-F238E27FC236}">
                <a16:creationId xmlns:a16="http://schemas.microsoft.com/office/drawing/2014/main" id="{2B1AAB59-7094-4C0E-98DA-20537FDC1853}"/>
              </a:ext>
            </a:extLst>
          </p:cNvPr>
          <p:cNvSpPr/>
          <p:nvPr userDrawn="1"/>
        </p:nvSpPr>
        <p:spPr>
          <a:xfrm>
            <a:off x="0" y="4296886"/>
            <a:ext cx="12192000" cy="33401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8" name="Rectangle 7">
            <a:extLst>
              <a:ext uri="{FF2B5EF4-FFF2-40B4-BE49-F238E27FC236}">
                <a16:creationId xmlns:a16="http://schemas.microsoft.com/office/drawing/2014/main" id="{D900D280-2E94-4324-BE41-9B702F61781A}"/>
              </a:ext>
            </a:extLst>
          </p:cNvPr>
          <p:cNvSpPr/>
          <p:nvPr userDrawn="1"/>
        </p:nvSpPr>
        <p:spPr>
          <a:xfrm>
            <a:off x="4196080" y="4223385"/>
            <a:ext cx="3799840" cy="147002"/>
          </a:xfrm>
          <a:prstGeom prst="rect">
            <a:avLst/>
          </a:prstGeom>
          <a:solidFill>
            <a:srgbClr val="499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0" name="Picture 9">
            <a:extLst>
              <a:ext uri="{FF2B5EF4-FFF2-40B4-BE49-F238E27FC236}">
                <a16:creationId xmlns:a16="http://schemas.microsoft.com/office/drawing/2014/main" id="{C002F1BC-1ABB-4B3E-89F2-99AC86BF4E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22925" y="0"/>
            <a:ext cx="1895989" cy="1895989"/>
          </a:xfrm>
          <a:prstGeom prst="rect">
            <a:avLst/>
          </a:prstGeom>
        </p:spPr>
      </p:pic>
    </p:spTree>
    <p:extLst>
      <p:ext uri="{BB962C8B-B14F-4D97-AF65-F5344CB8AC3E}">
        <p14:creationId xmlns:p14="http://schemas.microsoft.com/office/powerpoint/2010/main" val="1470336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CBD8D-5F56-4199-B1F4-CBE326F063BE}"/>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62EB7197-C077-4DC1-AB05-B531574C9EF2}"/>
              </a:ext>
            </a:extLst>
          </p:cNvPr>
          <p:cNvSpPr>
            <a:spLocks noGrp="1"/>
          </p:cNvSpPr>
          <p:nvPr>
            <p:ph sz="half" idx="1"/>
          </p:nvPr>
        </p:nvSpPr>
        <p:spPr>
          <a:xfrm>
            <a:off x="838200" y="1825625"/>
            <a:ext cx="5181600" cy="4351338"/>
          </a:xfrm>
        </p:spPr>
        <p:txBody>
          <a:bodyPr>
            <a:no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Content Placeholder 3">
            <a:extLst>
              <a:ext uri="{FF2B5EF4-FFF2-40B4-BE49-F238E27FC236}">
                <a16:creationId xmlns:a16="http://schemas.microsoft.com/office/drawing/2014/main" id="{7BF2F0B7-2A0B-46B0-BC8A-F1715ECF1201}"/>
              </a:ext>
            </a:extLst>
          </p:cNvPr>
          <p:cNvSpPr>
            <a:spLocks noGrp="1"/>
          </p:cNvSpPr>
          <p:nvPr>
            <p:ph sz="half" idx="2"/>
          </p:nvPr>
        </p:nvSpPr>
        <p:spPr>
          <a:xfrm>
            <a:off x="6172200" y="1825625"/>
            <a:ext cx="5181600" cy="4351338"/>
          </a:xfrm>
        </p:spPr>
        <p:txBody>
          <a:bodyPr>
            <a:no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7" name="Slide Number Placeholder 6">
            <a:extLst>
              <a:ext uri="{FF2B5EF4-FFF2-40B4-BE49-F238E27FC236}">
                <a16:creationId xmlns:a16="http://schemas.microsoft.com/office/drawing/2014/main" id="{5C0C2CA2-11CA-4BAF-A216-D3F29AD478FD}"/>
              </a:ext>
            </a:extLst>
          </p:cNvPr>
          <p:cNvSpPr>
            <a:spLocks noGrp="1"/>
          </p:cNvSpPr>
          <p:nvPr>
            <p:ph type="sldNum" sz="quarter" idx="12"/>
          </p:nvPr>
        </p:nvSpPr>
        <p:spPr/>
        <p:txBody>
          <a:bodyPr/>
          <a:lstStyle/>
          <a:p>
            <a:fld id="{7509A935-DFD3-462C-ABE8-08048DC21CC9}" type="slidenum">
              <a:rPr lang="lv-LV" smtClean="0"/>
              <a:t>‹#›</a:t>
            </a:fld>
            <a:endParaRPr lang="lv-LV"/>
          </a:p>
        </p:txBody>
      </p:sp>
      <p:pic>
        <p:nvPicPr>
          <p:cNvPr id="8" name="Picture 7">
            <a:extLst>
              <a:ext uri="{FF2B5EF4-FFF2-40B4-BE49-F238E27FC236}">
                <a16:creationId xmlns:a16="http://schemas.microsoft.com/office/drawing/2014/main" id="{E207CF27-7ECF-4D5A-A1EF-E66DE4F385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22925" y="0"/>
            <a:ext cx="1895989" cy="1895989"/>
          </a:xfrm>
          <a:prstGeom prst="rect">
            <a:avLst/>
          </a:prstGeom>
        </p:spPr>
      </p:pic>
    </p:spTree>
    <p:extLst>
      <p:ext uri="{BB962C8B-B14F-4D97-AF65-F5344CB8AC3E}">
        <p14:creationId xmlns:p14="http://schemas.microsoft.com/office/powerpoint/2010/main" val="1168636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E8688-3B5B-4AC2-87BF-45B3E6F68589}"/>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34577243-9132-4335-A24F-B34B1C1DD2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1584CC9-273C-4C96-8E3E-2C5D9328B69A}"/>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5" name="Text Placeholder 4">
            <a:extLst>
              <a:ext uri="{FF2B5EF4-FFF2-40B4-BE49-F238E27FC236}">
                <a16:creationId xmlns:a16="http://schemas.microsoft.com/office/drawing/2014/main" id="{86CC2915-206E-40C8-BD98-9A5DAF5151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70C4B20-2A1F-4D6B-94F6-82F9E1EF018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9" name="Slide Number Placeholder 8">
            <a:extLst>
              <a:ext uri="{FF2B5EF4-FFF2-40B4-BE49-F238E27FC236}">
                <a16:creationId xmlns:a16="http://schemas.microsoft.com/office/drawing/2014/main" id="{AE0B74FE-A3EE-48F4-9BE2-FC644E49745F}"/>
              </a:ext>
            </a:extLst>
          </p:cNvPr>
          <p:cNvSpPr>
            <a:spLocks noGrp="1"/>
          </p:cNvSpPr>
          <p:nvPr>
            <p:ph type="sldNum" sz="quarter" idx="12"/>
          </p:nvPr>
        </p:nvSpPr>
        <p:spPr/>
        <p:txBody>
          <a:bodyPr/>
          <a:lstStyle/>
          <a:p>
            <a:fld id="{7509A935-DFD3-462C-ABE8-08048DC21CC9}" type="slidenum">
              <a:rPr lang="lv-LV" smtClean="0"/>
              <a:t>‹#›</a:t>
            </a:fld>
            <a:endParaRPr lang="lv-LV"/>
          </a:p>
        </p:txBody>
      </p:sp>
      <p:pic>
        <p:nvPicPr>
          <p:cNvPr id="10" name="Picture 9">
            <a:extLst>
              <a:ext uri="{FF2B5EF4-FFF2-40B4-BE49-F238E27FC236}">
                <a16:creationId xmlns:a16="http://schemas.microsoft.com/office/drawing/2014/main" id="{63EDFC0E-29E3-4366-B510-5197215949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22925" y="0"/>
            <a:ext cx="1895989" cy="1895989"/>
          </a:xfrm>
          <a:prstGeom prst="rect">
            <a:avLst/>
          </a:prstGeom>
        </p:spPr>
      </p:pic>
    </p:spTree>
    <p:extLst>
      <p:ext uri="{BB962C8B-B14F-4D97-AF65-F5344CB8AC3E}">
        <p14:creationId xmlns:p14="http://schemas.microsoft.com/office/powerpoint/2010/main" val="3669437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00167-F6B7-4D11-BDC0-953BA0CC9D34}"/>
              </a:ext>
            </a:extLst>
          </p:cNvPr>
          <p:cNvSpPr>
            <a:spLocks noGrp="1"/>
          </p:cNvSpPr>
          <p:nvPr>
            <p:ph type="title"/>
          </p:nvPr>
        </p:nvSpPr>
        <p:spPr/>
        <p:txBody>
          <a:bodyPr/>
          <a:lstStyle/>
          <a:p>
            <a:r>
              <a:rPr lang="en-US"/>
              <a:t>Click to edit Master title style</a:t>
            </a:r>
            <a:endParaRPr lang="lv-LV"/>
          </a:p>
        </p:txBody>
      </p:sp>
      <p:sp>
        <p:nvSpPr>
          <p:cNvPr id="5" name="Slide Number Placeholder 4">
            <a:extLst>
              <a:ext uri="{FF2B5EF4-FFF2-40B4-BE49-F238E27FC236}">
                <a16:creationId xmlns:a16="http://schemas.microsoft.com/office/drawing/2014/main" id="{61356A26-A4B2-4A22-BA58-65339B5574A5}"/>
              </a:ext>
            </a:extLst>
          </p:cNvPr>
          <p:cNvSpPr>
            <a:spLocks noGrp="1"/>
          </p:cNvSpPr>
          <p:nvPr>
            <p:ph type="sldNum" sz="quarter" idx="12"/>
          </p:nvPr>
        </p:nvSpPr>
        <p:spPr/>
        <p:txBody>
          <a:bodyPr/>
          <a:lstStyle/>
          <a:p>
            <a:fld id="{7509A935-DFD3-462C-ABE8-08048DC21CC9}" type="slidenum">
              <a:rPr lang="lv-LV" smtClean="0"/>
              <a:t>‹#›</a:t>
            </a:fld>
            <a:endParaRPr lang="lv-LV"/>
          </a:p>
        </p:txBody>
      </p:sp>
      <p:pic>
        <p:nvPicPr>
          <p:cNvPr id="6" name="Picture 5">
            <a:extLst>
              <a:ext uri="{FF2B5EF4-FFF2-40B4-BE49-F238E27FC236}">
                <a16:creationId xmlns:a16="http://schemas.microsoft.com/office/drawing/2014/main" id="{ABACEECE-123F-4BFD-9C83-2935B55AB3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22925" y="0"/>
            <a:ext cx="1895989" cy="1895989"/>
          </a:xfrm>
          <a:prstGeom prst="rect">
            <a:avLst/>
          </a:prstGeom>
        </p:spPr>
      </p:pic>
    </p:spTree>
    <p:extLst>
      <p:ext uri="{BB962C8B-B14F-4D97-AF65-F5344CB8AC3E}">
        <p14:creationId xmlns:p14="http://schemas.microsoft.com/office/powerpoint/2010/main" val="1682512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0EC5A6-8EFA-4F55-A95E-10DD890EF4C6}"/>
              </a:ext>
            </a:extLst>
          </p:cNvPr>
          <p:cNvSpPr>
            <a:spLocks noGrp="1"/>
          </p:cNvSpPr>
          <p:nvPr>
            <p:ph type="sldNum" sz="quarter" idx="12"/>
          </p:nvPr>
        </p:nvSpPr>
        <p:spPr/>
        <p:txBody>
          <a:bodyPr/>
          <a:lstStyle/>
          <a:p>
            <a:fld id="{7509A935-DFD3-462C-ABE8-08048DC21CC9}" type="slidenum">
              <a:rPr lang="lv-LV" smtClean="0"/>
              <a:t>‹#›</a:t>
            </a:fld>
            <a:endParaRPr lang="lv-LV"/>
          </a:p>
        </p:txBody>
      </p:sp>
      <p:pic>
        <p:nvPicPr>
          <p:cNvPr id="5" name="Picture 4">
            <a:extLst>
              <a:ext uri="{FF2B5EF4-FFF2-40B4-BE49-F238E27FC236}">
                <a16:creationId xmlns:a16="http://schemas.microsoft.com/office/drawing/2014/main" id="{FCD98F42-A103-41DD-A540-31082113BF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22925" y="0"/>
            <a:ext cx="1895989" cy="1895989"/>
          </a:xfrm>
          <a:prstGeom prst="rect">
            <a:avLst/>
          </a:prstGeom>
        </p:spPr>
      </p:pic>
    </p:spTree>
    <p:extLst>
      <p:ext uri="{BB962C8B-B14F-4D97-AF65-F5344CB8AC3E}">
        <p14:creationId xmlns:p14="http://schemas.microsoft.com/office/powerpoint/2010/main" val="3495471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5F6B5-4CB9-46A6-AC56-2ADC4F98E5C0}"/>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2BB45DBD-BDA8-4821-9E7E-60E30A115AE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225DCB31-A3F4-49AA-AA56-59C2864CE826}"/>
              </a:ext>
            </a:extLst>
          </p:cNvPr>
          <p:cNvSpPr>
            <a:spLocks noGrp="1"/>
          </p:cNvSpPr>
          <p:nvPr>
            <p:ph type="dt" sz="half" idx="10"/>
          </p:nvPr>
        </p:nvSpPr>
        <p:spPr/>
        <p:txBody>
          <a:bodyPr/>
          <a:lstStyle/>
          <a:p>
            <a:fld id="{0D7818E6-151E-47A3-AE0E-F91A49442B20}" type="datetimeFigureOut">
              <a:rPr lang="lv-LV" smtClean="0"/>
              <a:t>27.06.2023</a:t>
            </a:fld>
            <a:endParaRPr lang="lv-LV"/>
          </a:p>
        </p:txBody>
      </p:sp>
      <p:sp>
        <p:nvSpPr>
          <p:cNvPr id="5" name="Footer Placeholder 4">
            <a:extLst>
              <a:ext uri="{FF2B5EF4-FFF2-40B4-BE49-F238E27FC236}">
                <a16:creationId xmlns:a16="http://schemas.microsoft.com/office/drawing/2014/main" id="{7C0AB9FB-EFA0-4B98-9E7C-865668CC7FB6}"/>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1958026C-D0AD-4D8E-B2AB-1B5722BB61F2}"/>
              </a:ext>
            </a:extLst>
          </p:cNvPr>
          <p:cNvSpPr>
            <a:spLocks noGrp="1"/>
          </p:cNvSpPr>
          <p:nvPr>
            <p:ph type="sldNum" sz="quarter" idx="12"/>
          </p:nvPr>
        </p:nvSpPr>
        <p:spPr/>
        <p:txBody>
          <a:bodyPr/>
          <a:lstStyle/>
          <a:p>
            <a:fld id="{AACF3917-7F2E-44C5-B3CF-A73C3FAD2725}" type="slidenum">
              <a:rPr lang="lv-LV" smtClean="0"/>
              <a:t>‹#›</a:t>
            </a:fld>
            <a:endParaRPr lang="lv-LV"/>
          </a:p>
        </p:txBody>
      </p:sp>
    </p:spTree>
    <p:extLst>
      <p:ext uri="{BB962C8B-B14F-4D97-AF65-F5344CB8AC3E}">
        <p14:creationId xmlns:p14="http://schemas.microsoft.com/office/powerpoint/2010/main" val="288660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B5C6C-EA29-44C3-AAB3-790546BE9954}"/>
              </a:ext>
            </a:extLst>
          </p:cNvPr>
          <p:cNvSpPr>
            <a:spLocks noGrp="1"/>
          </p:cNvSpPr>
          <p:nvPr>
            <p:ph type="title"/>
          </p:nvPr>
        </p:nvSpPr>
        <p:spPr>
          <a:xfrm>
            <a:off x="839788" y="457200"/>
            <a:ext cx="3932237" cy="1600200"/>
          </a:xfrm>
        </p:spPr>
        <p:txBody>
          <a:bodyPr anchor="b">
            <a:normAutofit/>
          </a:bodyPr>
          <a:lstStyle>
            <a:lvl1pPr>
              <a:defRPr sz="28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704A0E19-C616-490D-9E52-8FF5A459F2B5}"/>
              </a:ext>
            </a:extLst>
          </p:cNvPr>
          <p:cNvSpPr>
            <a:spLocks noGrp="1"/>
          </p:cNvSpPr>
          <p:nvPr>
            <p:ph idx="1"/>
          </p:nvPr>
        </p:nvSpPr>
        <p:spPr>
          <a:xfrm>
            <a:off x="5183188" y="987425"/>
            <a:ext cx="6172200" cy="4873625"/>
          </a:xfrm>
        </p:spPr>
        <p:txBody>
          <a:bodyPr>
            <a:no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Text Placeholder 3">
            <a:extLst>
              <a:ext uri="{FF2B5EF4-FFF2-40B4-BE49-F238E27FC236}">
                <a16:creationId xmlns:a16="http://schemas.microsoft.com/office/drawing/2014/main" id="{504F8C4F-48D1-4F31-B96E-D7EF6B06BE5E}"/>
              </a:ext>
            </a:extLst>
          </p:cNvPr>
          <p:cNvSpPr>
            <a:spLocks noGrp="1"/>
          </p:cNvSpPr>
          <p:nvPr>
            <p:ph type="body" sz="half" idx="2"/>
          </p:nvPr>
        </p:nvSpPr>
        <p:spPr>
          <a:xfrm>
            <a:off x="839788" y="2057400"/>
            <a:ext cx="3932237" cy="3811588"/>
          </a:xfrm>
        </p:spPr>
        <p:txBody>
          <a:bodyPr>
            <a:no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a:extLst>
              <a:ext uri="{FF2B5EF4-FFF2-40B4-BE49-F238E27FC236}">
                <a16:creationId xmlns:a16="http://schemas.microsoft.com/office/drawing/2014/main" id="{00A7AAD8-C23A-405B-A7F5-D6049779D558}"/>
              </a:ext>
            </a:extLst>
          </p:cNvPr>
          <p:cNvSpPr>
            <a:spLocks noGrp="1"/>
          </p:cNvSpPr>
          <p:nvPr>
            <p:ph type="sldNum" sz="quarter" idx="12"/>
          </p:nvPr>
        </p:nvSpPr>
        <p:spPr/>
        <p:txBody>
          <a:bodyPr/>
          <a:lstStyle/>
          <a:p>
            <a:fld id="{7509A935-DFD3-462C-ABE8-08048DC21CC9}" type="slidenum">
              <a:rPr lang="lv-LV" smtClean="0"/>
              <a:t>‹#›</a:t>
            </a:fld>
            <a:endParaRPr lang="lv-LV"/>
          </a:p>
        </p:txBody>
      </p:sp>
      <p:pic>
        <p:nvPicPr>
          <p:cNvPr id="8" name="Picture 7">
            <a:extLst>
              <a:ext uri="{FF2B5EF4-FFF2-40B4-BE49-F238E27FC236}">
                <a16:creationId xmlns:a16="http://schemas.microsoft.com/office/drawing/2014/main" id="{5A2525B3-68B9-4B50-AE44-7AB6E63A2F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22925" y="0"/>
            <a:ext cx="1895989" cy="1895989"/>
          </a:xfrm>
          <a:prstGeom prst="rect">
            <a:avLst/>
          </a:prstGeom>
        </p:spPr>
      </p:pic>
    </p:spTree>
    <p:extLst>
      <p:ext uri="{BB962C8B-B14F-4D97-AF65-F5344CB8AC3E}">
        <p14:creationId xmlns:p14="http://schemas.microsoft.com/office/powerpoint/2010/main" val="3486325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73D93-C454-4CFD-9EEA-B24A9B939B84}"/>
              </a:ext>
            </a:extLst>
          </p:cNvPr>
          <p:cNvSpPr>
            <a:spLocks noGrp="1"/>
          </p:cNvSpPr>
          <p:nvPr>
            <p:ph type="title"/>
          </p:nvPr>
        </p:nvSpPr>
        <p:spPr>
          <a:xfrm>
            <a:off x="839788" y="457200"/>
            <a:ext cx="3932237" cy="1600200"/>
          </a:xfrm>
        </p:spPr>
        <p:txBody>
          <a:bodyPr anchor="b">
            <a:normAutofit/>
          </a:bodyPr>
          <a:lstStyle>
            <a:lvl1pPr>
              <a:defRPr sz="28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2EBF1524-C639-452B-A874-85EFC139E8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536ED39B-1F2C-4A7C-9531-E920F258B32E}"/>
              </a:ext>
            </a:extLst>
          </p:cNvPr>
          <p:cNvSpPr>
            <a:spLocks noGrp="1"/>
          </p:cNvSpPr>
          <p:nvPr>
            <p:ph type="body" sz="half" idx="2"/>
          </p:nvPr>
        </p:nvSpPr>
        <p:spPr>
          <a:xfrm>
            <a:off x="839788" y="2057400"/>
            <a:ext cx="3932237" cy="3811588"/>
          </a:xfrm>
        </p:spPr>
        <p:txBody>
          <a:bodyPr>
            <a:no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26EB8B39-06CD-4AF9-AC35-4BAE6E194644}"/>
              </a:ext>
            </a:extLst>
          </p:cNvPr>
          <p:cNvSpPr>
            <a:spLocks noGrp="1"/>
          </p:cNvSpPr>
          <p:nvPr>
            <p:ph type="sldNum" sz="quarter" idx="12"/>
          </p:nvPr>
        </p:nvSpPr>
        <p:spPr/>
        <p:txBody>
          <a:bodyPr/>
          <a:lstStyle/>
          <a:p>
            <a:fld id="{7509A935-DFD3-462C-ABE8-08048DC21CC9}" type="slidenum">
              <a:rPr lang="lv-LV" smtClean="0"/>
              <a:t>‹#›</a:t>
            </a:fld>
            <a:endParaRPr lang="lv-LV"/>
          </a:p>
        </p:txBody>
      </p:sp>
      <p:pic>
        <p:nvPicPr>
          <p:cNvPr id="8" name="Picture 7">
            <a:extLst>
              <a:ext uri="{FF2B5EF4-FFF2-40B4-BE49-F238E27FC236}">
                <a16:creationId xmlns:a16="http://schemas.microsoft.com/office/drawing/2014/main" id="{415839EB-972E-4A95-AA60-DA507560F3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22925" y="0"/>
            <a:ext cx="1895989" cy="1895989"/>
          </a:xfrm>
          <a:prstGeom prst="rect">
            <a:avLst/>
          </a:prstGeom>
        </p:spPr>
      </p:pic>
    </p:spTree>
    <p:extLst>
      <p:ext uri="{BB962C8B-B14F-4D97-AF65-F5344CB8AC3E}">
        <p14:creationId xmlns:p14="http://schemas.microsoft.com/office/powerpoint/2010/main" val="43510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2A514-7D5F-46F3-8ABB-1F556C0FE299}"/>
              </a:ext>
            </a:extLst>
          </p:cNvPr>
          <p:cNvSpPr>
            <a:spLocks noGrp="1"/>
          </p:cNvSpPr>
          <p:nvPr>
            <p:ph type="title"/>
          </p:nvPr>
        </p:nvSpPr>
        <p:spPr/>
        <p:txBody>
          <a:bodyPr/>
          <a:lstStyle/>
          <a:p>
            <a:r>
              <a:rPr lang="en-US" dirty="0"/>
              <a:t>Click to edit Master title style</a:t>
            </a:r>
            <a:endParaRPr lang="lv-LV" dirty="0"/>
          </a:p>
        </p:txBody>
      </p:sp>
      <p:sp>
        <p:nvSpPr>
          <p:cNvPr id="3" name="Vertical Text Placeholder 2">
            <a:extLst>
              <a:ext uri="{FF2B5EF4-FFF2-40B4-BE49-F238E27FC236}">
                <a16:creationId xmlns:a16="http://schemas.microsoft.com/office/drawing/2014/main" id="{DFB78F5D-A3E4-47D6-932B-BACAAA9E1F2A}"/>
              </a:ext>
            </a:extLst>
          </p:cNvPr>
          <p:cNvSpPr>
            <a:spLocks noGrp="1"/>
          </p:cNvSpPr>
          <p:nvPr>
            <p:ph type="body" orient="vert" idx="1"/>
          </p:nvPr>
        </p:nvSpPr>
        <p:spPr/>
        <p:txBody>
          <a:bodyPr vert="eaVert">
            <a:no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6" name="Slide Number Placeholder 5">
            <a:extLst>
              <a:ext uri="{FF2B5EF4-FFF2-40B4-BE49-F238E27FC236}">
                <a16:creationId xmlns:a16="http://schemas.microsoft.com/office/drawing/2014/main" id="{91E4A32C-C7E3-4BF1-8369-827DA95D515E}"/>
              </a:ext>
            </a:extLst>
          </p:cNvPr>
          <p:cNvSpPr>
            <a:spLocks noGrp="1"/>
          </p:cNvSpPr>
          <p:nvPr>
            <p:ph type="sldNum" sz="quarter" idx="12"/>
          </p:nvPr>
        </p:nvSpPr>
        <p:spPr/>
        <p:txBody>
          <a:bodyPr/>
          <a:lstStyle/>
          <a:p>
            <a:fld id="{7509A935-DFD3-462C-ABE8-08048DC21CC9}" type="slidenum">
              <a:rPr lang="lv-LV" smtClean="0"/>
              <a:t>‹#›</a:t>
            </a:fld>
            <a:endParaRPr lang="lv-LV"/>
          </a:p>
        </p:txBody>
      </p:sp>
      <p:pic>
        <p:nvPicPr>
          <p:cNvPr id="7" name="Picture 6">
            <a:extLst>
              <a:ext uri="{FF2B5EF4-FFF2-40B4-BE49-F238E27FC236}">
                <a16:creationId xmlns:a16="http://schemas.microsoft.com/office/drawing/2014/main" id="{410F77B0-4779-4852-9D3C-D97187C472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22925" y="0"/>
            <a:ext cx="1895989" cy="1895989"/>
          </a:xfrm>
          <a:prstGeom prst="rect">
            <a:avLst/>
          </a:prstGeom>
        </p:spPr>
      </p:pic>
    </p:spTree>
    <p:extLst>
      <p:ext uri="{BB962C8B-B14F-4D97-AF65-F5344CB8AC3E}">
        <p14:creationId xmlns:p14="http://schemas.microsoft.com/office/powerpoint/2010/main" val="22261838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9A507A-4F7D-462A-9E2C-AB43D7DE4EB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6D7BBCC3-D83D-4D3D-9210-7EAFF5CDACCE}"/>
              </a:ext>
            </a:extLst>
          </p:cNvPr>
          <p:cNvSpPr>
            <a:spLocks noGrp="1"/>
          </p:cNvSpPr>
          <p:nvPr>
            <p:ph type="body" orient="vert" idx="1"/>
          </p:nvPr>
        </p:nvSpPr>
        <p:spPr>
          <a:xfrm>
            <a:off x="838200" y="365125"/>
            <a:ext cx="7734300" cy="5811838"/>
          </a:xfrm>
        </p:spPr>
        <p:txBody>
          <a:bodyPr vert="eaVert">
            <a:no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6" name="Slide Number Placeholder 5">
            <a:extLst>
              <a:ext uri="{FF2B5EF4-FFF2-40B4-BE49-F238E27FC236}">
                <a16:creationId xmlns:a16="http://schemas.microsoft.com/office/drawing/2014/main" id="{4618F318-0DC9-421B-8C4A-40668E7918BB}"/>
              </a:ext>
            </a:extLst>
          </p:cNvPr>
          <p:cNvSpPr>
            <a:spLocks noGrp="1"/>
          </p:cNvSpPr>
          <p:nvPr>
            <p:ph type="sldNum" sz="quarter" idx="12"/>
          </p:nvPr>
        </p:nvSpPr>
        <p:spPr/>
        <p:txBody>
          <a:bodyPr/>
          <a:lstStyle/>
          <a:p>
            <a:fld id="{7509A935-DFD3-462C-ABE8-08048DC21CC9}" type="slidenum">
              <a:rPr lang="lv-LV" smtClean="0"/>
              <a:t>‹#›</a:t>
            </a:fld>
            <a:endParaRPr lang="lv-LV"/>
          </a:p>
        </p:txBody>
      </p:sp>
      <p:pic>
        <p:nvPicPr>
          <p:cNvPr id="7" name="Picture 6">
            <a:extLst>
              <a:ext uri="{FF2B5EF4-FFF2-40B4-BE49-F238E27FC236}">
                <a16:creationId xmlns:a16="http://schemas.microsoft.com/office/drawing/2014/main" id="{BB87C497-BC9B-4409-A984-5C031FD320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22925" y="0"/>
            <a:ext cx="1895989" cy="1895989"/>
          </a:xfrm>
          <a:prstGeom prst="rect">
            <a:avLst/>
          </a:prstGeom>
        </p:spPr>
      </p:pic>
    </p:spTree>
    <p:extLst>
      <p:ext uri="{BB962C8B-B14F-4D97-AF65-F5344CB8AC3E}">
        <p14:creationId xmlns:p14="http://schemas.microsoft.com/office/powerpoint/2010/main" val="3466747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A91DD-BDD3-4476-8889-44EF4C24A3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73665B23-A1E1-45C1-B44D-1567118FCF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92AAE0B-6B9B-418A-B7C3-AAE51F831A03}"/>
              </a:ext>
            </a:extLst>
          </p:cNvPr>
          <p:cNvSpPr>
            <a:spLocks noGrp="1"/>
          </p:cNvSpPr>
          <p:nvPr>
            <p:ph type="dt" sz="half" idx="10"/>
          </p:nvPr>
        </p:nvSpPr>
        <p:spPr/>
        <p:txBody>
          <a:bodyPr/>
          <a:lstStyle/>
          <a:p>
            <a:fld id="{0D7818E6-151E-47A3-AE0E-F91A49442B20}" type="datetimeFigureOut">
              <a:rPr lang="lv-LV" smtClean="0"/>
              <a:t>27.06.2023</a:t>
            </a:fld>
            <a:endParaRPr lang="lv-LV"/>
          </a:p>
        </p:txBody>
      </p:sp>
      <p:sp>
        <p:nvSpPr>
          <p:cNvPr id="5" name="Footer Placeholder 4">
            <a:extLst>
              <a:ext uri="{FF2B5EF4-FFF2-40B4-BE49-F238E27FC236}">
                <a16:creationId xmlns:a16="http://schemas.microsoft.com/office/drawing/2014/main" id="{64AB2521-A453-4B6C-9851-851BAA250749}"/>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EC235211-F76F-4950-B457-A6900EA27EA1}"/>
              </a:ext>
            </a:extLst>
          </p:cNvPr>
          <p:cNvSpPr>
            <a:spLocks noGrp="1"/>
          </p:cNvSpPr>
          <p:nvPr>
            <p:ph type="sldNum" sz="quarter" idx="12"/>
          </p:nvPr>
        </p:nvSpPr>
        <p:spPr/>
        <p:txBody>
          <a:bodyPr/>
          <a:lstStyle/>
          <a:p>
            <a:fld id="{AACF3917-7F2E-44C5-B3CF-A73C3FAD2725}" type="slidenum">
              <a:rPr lang="lv-LV" smtClean="0"/>
              <a:t>‹#›</a:t>
            </a:fld>
            <a:endParaRPr lang="lv-LV"/>
          </a:p>
        </p:txBody>
      </p:sp>
    </p:spTree>
    <p:extLst>
      <p:ext uri="{BB962C8B-B14F-4D97-AF65-F5344CB8AC3E}">
        <p14:creationId xmlns:p14="http://schemas.microsoft.com/office/powerpoint/2010/main" val="3289545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6F183-FF20-4DB9-BAAF-2BA97B7804CD}"/>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765251DE-5931-4961-A054-29680B0638B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A4072B2A-650F-4D64-8DC8-EB5C67460F5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FF8AB365-017A-4878-B163-B31794134387}"/>
              </a:ext>
            </a:extLst>
          </p:cNvPr>
          <p:cNvSpPr>
            <a:spLocks noGrp="1"/>
          </p:cNvSpPr>
          <p:nvPr>
            <p:ph type="dt" sz="half" idx="10"/>
          </p:nvPr>
        </p:nvSpPr>
        <p:spPr/>
        <p:txBody>
          <a:bodyPr/>
          <a:lstStyle/>
          <a:p>
            <a:fld id="{0D7818E6-151E-47A3-AE0E-F91A49442B20}" type="datetimeFigureOut">
              <a:rPr lang="lv-LV" smtClean="0"/>
              <a:t>27.06.2023</a:t>
            </a:fld>
            <a:endParaRPr lang="lv-LV"/>
          </a:p>
        </p:txBody>
      </p:sp>
      <p:sp>
        <p:nvSpPr>
          <p:cNvPr id="6" name="Footer Placeholder 5">
            <a:extLst>
              <a:ext uri="{FF2B5EF4-FFF2-40B4-BE49-F238E27FC236}">
                <a16:creationId xmlns:a16="http://schemas.microsoft.com/office/drawing/2014/main" id="{571DD620-47B2-4B66-A50B-F8B65ACF7FDE}"/>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49FD86B5-FD24-451F-B14F-81E35A502F52}"/>
              </a:ext>
            </a:extLst>
          </p:cNvPr>
          <p:cNvSpPr>
            <a:spLocks noGrp="1"/>
          </p:cNvSpPr>
          <p:nvPr>
            <p:ph type="sldNum" sz="quarter" idx="12"/>
          </p:nvPr>
        </p:nvSpPr>
        <p:spPr/>
        <p:txBody>
          <a:bodyPr/>
          <a:lstStyle/>
          <a:p>
            <a:fld id="{AACF3917-7F2E-44C5-B3CF-A73C3FAD2725}" type="slidenum">
              <a:rPr lang="lv-LV" smtClean="0"/>
              <a:t>‹#›</a:t>
            </a:fld>
            <a:endParaRPr lang="lv-LV"/>
          </a:p>
        </p:txBody>
      </p:sp>
    </p:spTree>
    <p:extLst>
      <p:ext uri="{BB962C8B-B14F-4D97-AF65-F5344CB8AC3E}">
        <p14:creationId xmlns:p14="http://schemas.microsoft.com/office/powerpoint/2010/main" val="2410641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7F4CF-9721-4DEE-A7C8-CC82CE8AD5C2}"/>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99635D12-7D66-4E2D-ABC4-E750DF22EE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39D8C5E-CACC-499E-8F81-0C5C249A8BF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F2B34A49-6984-45D8-9075-23580E44A5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8878737-C7F9-49F2-99A3-56D434FB417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0F27E955-1C8A-42D3-8D77-28F4AD3BE32B}"/>
              </a:ext>
            </a:extLst>
          </p:cNvPr>
          <p:cNvSpPr>
            <a:spLocks noGrp="1"/>
          </p:cNvSpPr>
          <p:nvPr>
            <p:ph type="dt" sz="half" idx="10"/>
          </p:nvPr>
        </p:nvSpPr>
        <p:spPr/>
        <p:txBody>
          <a:bodyPr/>
          <a:lstStyle/>
          <a:p>
            <a:fld id="{0D7818E6-151E-47A3-AE0E-F91A49442B20}" type="datetimeFigureOut">
              <a:rPr lang="lv-LV" smtClean="0"/>
              <a:t>27.06.2023</a:t>
            </a:fld>
            <a:endParaRPr lang="lv-LV"/>
          </a:p>
        </p:txBody>
      </p:sp>
      <p:sp>
        <p:nvSpPr>
          <p:cNvPr id="8" name="Footer Placeholder 7">
            <a:extLst>
              <a:ext uri="{FF2B5EF4-FFF2-40B4-BE49-F238E27FC236}">
                <a16:creationId xmlns:a16="http://schemas.microsoft.com/office/drawing/2014/main" id="{42206352-F93D-4D7F-A4EE-42653F4A08D0}"/>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A319320A-02CE-4F7C-9FDC-C11ACB55D889}"/>
              </a:ext>
            </a:extLst>
          </p:cNvPr>
          <p:cNvSpPr>
            <a:spLocks noGrp="1"/>
          </p:cNvSpPr>
          <p:nvPr>
            <p:ph type="sldNum" sz="quarter" idx="12"/>
          </p:nvPr>
        </p:nvSpPr>
        <p:spPr/>
        <p:txBody>
          <a:bodyPr/>
          <a:lstStyle/>
          <a:p>
            <a:fld id="{AACF3917-7F2E-44C5-B3CF-A73C3FAD2725}" type="slidenum">
              <a:rPr lang="lv-LV" smtClean="0"/>
              <a:t>‹#›</a:t>
            </a:fld>
            <a:endParaRPr lang="lv-LV"/>
          </a:p>
        </p:txBody>
      </p:sp>
    </p:spTree>
    <p:extLst>
      <p:ext uri="{BB962C8B-B14F-4D97-AF65-F5344CB8AC3E}">
        <p14:creationId xmlns:p14="http://schemas.microsoft.com/office/powerpoint/2010/main" val="127799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20EF0-794D-44B6-A0DE-FC7EEE20E31A}"/>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8298FD54-41F2-49E3-82D6-9EC5C0CDB9AC}"/>
              </a:ext>
            </a:extLst>
          </p:cNvPr>
          <p:cNvSpPr>
            <a:spLocks noGrp="1"/>
          </p:cNvSpPr>
          <p:nvPr>
            <p:ph type="dt" sz="half" idx="10"/>
          </p:nvPr>
        </p:nvSpPr>
        <p:spPr/>
        <p:txBody>
          <a:bodyPr/>
          <a:lstStyle/>
          <a:p>
            <a:fld id="{0D7818E6-151E-47A3-AE0E-F91A49442B20}" type="datetimeFigureOut">
              <a:rPr lang="lv-LV" smtClean="0"/>
              <a:t>27.06.2023</a:t>
            </a:fld>
            <a:endParaRPr lang="lv-LV"/>
          </a:p>
        </p:txBody>
      </p:sp>
      <p:sp>
        <p:nvSpPr>
          <p:cNvPr id="4" name="Footer Placeholder 3">
            <a:extLst>
              <a:ext uri="{FF2B5EF4-FFF2-40B4-BE49-F238E27FC236}">
                <a16:creationId xmlns:a16="http://schemas.microsoft.com/office/drawing/2014/main" id="{D6D5CE23-582D-4B8A-AA1B-2797671F7234}"/>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E28B22FD-CF0A-4F71-A0CD-10B8F856615A}"/>
              </a:ext>
            </a:extLst>
          </p:cNvPr>
          <p:cNvSpPr>
            <a:spLocks noGrp="1"/>
          </p:cNvSpPr>
          <p:nvPr>
            <p:ph type="sldNum" sz="quarter" idx="12"/>
          </p:nvPr>
        </p:nvSpPr>
        <p:spPr/>
        <p:txBody>
          <a:bodyPr/>
          <a:lstStyle/>
          <a:p>
            <a:fld id="{AACF3917-7F2E-44C5-B3CF-A73C3FAD2725}" type="slidenum">
              <a:rPr lang="lv-LV" smtClean="0"/>
              <a:t>‹#›</a:t>
            </a:fld>
            <a:endParaRPr lang="lv-LV"/>
          </a:p>
        </p:txBody>
      </p:sp>
    </p:spTree>
    <p:extLst>
      <p:ext uri="{BB962C8B-B14F-4D97-AF65-F5344CB8AC3E}">
        <p14:creationId xmlns:p14="http://schemas.microsoft.com/office/powerpoint/2010/main" val="1347327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2C8581-40A9-4CD4-B525-A879B410D61F}"/>
              </a:ext>
            </a:extLst>
          </p:cNvPr>
          <p:cNvSpPr>
            <a:spLocks noGrp="1"/>
          </p:cNvSpPr>
          <p:nvPr>
            <p:ph type="dt" sz="half" idx="10"/>
          </p:nvPr>
        </p:nvSpPr>
        <p:spPr/>
        <p:txBody>
          <a:bodyPr/>
          <a:lstStyle/>
          <a:p>
            <a:fld id="{0D7818E6-151E-47A3-AE0E-F91A49442B20}" type="datetimeFigureOut">
              <a:rPr lang="lv-LV" smtClean="0"/>
              <a:t>27.06.2023</a:t>
            </a:fld>
            <a:endParaRPr lang="lv-LV"/>
          </a:p>
        </p:txBody>
      </p:sp>
      <p:sp>
        <p:nvSpPr>
          <p:cNvPr id="3" name="Footer Placeholder 2">
            <a:extLst>
              <a:ext uri="{FF2B5EF4-FFF2-40B4-BE49-F238E27FC236}">
                <a16:creationId xmlns:a16="http://schemas.microsoft.com/office/drawing/2014/main" id="{6507ABD5-A83B-4981-BAAB-448CB7C280CF}"/>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9FFA23B3-57B2-4380-99DB-760701693A12}"/>
              </a:ext>
            </a:extLst>
          </p:cNvPr>
          <p:cNvSpPr>
            <a:spLocks noGrp="1"/>
          </p:cNvSpPr>
          <p:nvPr>
            <p:ph type="sldNum" sz="quarter" idx="12"/>
          </p:nvPr>
        </p:nvSpPr>
        <p:spPr/>
        <p:txBody>
          <a:bodyPr/>
          <a:lstStyle/>
          <a:p>
            <a:fld id="{AACF3917-7F2E-44C5-B3CF-A73C3FAD2725}" type="slidenum">
              <a:rPr lang="lv-LV" smtClean="0"/>
              <a:t>‹#›</a:t>
            </a:fld>
            <a:endParaRPr lang="lv-LV"/>
          </a:p>
        </p:txBody>
      </p:sp>
    </p:spTree>
    <p:extLst>
      <p:ext uri="{BB962C8B-B14F-4D97-AF65-F5344CB8AC3E}">
        <p14:creationId xmlns:p14="http://schemas.microsoft.com/office/powerpoint/2010/main" val="218567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29AB8-66F1-4181-B5B5-F8874F61FC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2170BBF0-DA63-4644-9506-E0BAB29A9C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621D16AC-4EB3-4F18-8506-028FFC4CA0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87709B1-429C-41D0-90E4-1823357AA424}"/>
              </a:ext>
            </a:extLst>
          </p:cNvPr>
          <p:cNvSpPr>
            <a:spLocks noGrp="1"/>
          </p:cNvSpPr>
          <p:nvPr>
            <p:ph type="dt" sz="half" idx="10"/>
          </p:nvPr>
        </p:nvSpPr>
        <p:spPr/>
        <p:txBody>
          <a:bodyPr/>
          <a:lstStyle/>
          <a:p>
            <a:fld id="{0D7818E6-151E-47A3-AE0E-F91A49442B20}" type="datetimeFigureOut">
              <a:rPr lang="lv-LV" smtClean="0"/>
              <a:t>27.06.2023</a:t>
            </a:fld>
            <a:endParaRPr lang="lv-LV"/>
          </a:p>
        </p:txBody>
      </p:sp>
      <p:sp>
        <p:nvSpPr>
          <p:cNvPr id="6" name="Footer Placeholder 5">
            <a:extLst>
              <a:ext uri="{FF2B5EF4-FFF2-40B4-BE49-F238E27FC236}">
                <a16:creationId xmlns:a16="http://schemas.microsoft.com/office/drawing/2014/main" id="{779CDFE0-615B-45CD-8897-763BBC0F65AC}"/>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ACB9D0C0-E9D7-474F-9760-B5A5CE7CF850}"/>
              </a:ext>
            </a:extLst>
          </p:cNvPr>
          <p:cNvSpPr>
            <a:spLocks noGrp="1"/>
          </p:cNvSpPr>
          <p:nvPr>
            <p:ph type="sldNum" sz="quarter" idx="12"/>
          </p:nvPr>
        </p:nvSpPr>
        <p:spPr/>
        <p:txBody>
          <a:bodyPr/>
          <a:lstStyle/>
          <a:p>
            <a:fld id="{AACF3917-7F2E-44C5-B3CF-A73C3FAD2725}" type="slidenum">
              <a:rPr lang="lv-LV" smtClean="0"/>
              <a:t>‹#›</a:t>
            </a:fld>
            <a:endParaRPr lang="lv-LV"/>
          </a:p>
        </p:txBody>
      </p:sp>
    </p:spTree>
    <p:extLst>
      <p:ext uri="{BB962C8B-B14F-4D97-AF65-F5344CB8AC3E}">
        <p14:creationId xmlns:p14="http://schemas.microsoft.com/office/powerpoint/2010/main" val="2798655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27C06-698E-452B-8BFE-A2BFA0D9B6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3B8D9F56-1946-46AD-AB1F-62F70DF687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C62D4F1C-A851-4356-9398-4638DD0B71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B89A0A-9F85-4584-B52D-6E58876F4E89}"/>
              </a:ext>
            </a:extLst>
          </p:cNvPr>
          <p:cNvSpPr>
            <a:spLocks noGrp="1"/>
          </p:cNvSpPr>
          <p:nvPr>
            <p:ph type="dt" sz="half" idx="10"/>
          </p:nvPr>
        </p:nvSpPr>
        <p:spPr/>
        <p:txBody>
          <a:bodyPr/>
          <a:lstStyle/>
          <a:p>
            <a:fld id="{0D7818E6-151E-47A3-AE0E-F91A49442B20}" type="datetimeFigureOut">
              <a:rPr lang="lv-LV" smtClean="0"/>
              <a:t>27.06.2023</a:t>
            </a:fld>
            <a:endParaRPr lang="lv-LV"/>
          </a:p>
        </p:txBody>
      </p:sp>
      <p:sp>
        <p:nvSpPr>
          <p:cNvPr id="6" name="Footer Placeholder 5">
            <a:extLst>
              <a:ext uri="{FF2B5EF4-FFF2-40B4-BE49-F238E27FC236}">
                <a16:creationId xmlns:a16="http://schemas.microsoft.com/office/drawing/2014/main" id="{55D889A5-4050-49EE-97E4-CE6252C15BCC}"/>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2DF1C74C-664B-4ECC-AE58-DC0530DAB518}"/>
              </a:ext>
            </a:extLst>
          </p:cNvPr>
          <p:cNvSpPr>
            <a:spLocks noGrp="1"/>
          </p:cNvSpPr>
          <p:nvPr>
            <p:ph type="sldNum" sz="quarter" idx="12"/>
          </p:nvPr>
        </p:nvSpPr>
        <p:spPr/>
        <p:txBody>
          <a:bodyPr/>
          <a:lstStyle/>
          <a:p>
            <a:fld id="{AACF3917-7F2E-44C5-B3CF-A73C3FAD2725}" type="slidenum">
              <a:rPr lang="lv-LV" smtClean="0"/>
              <a:t>‹#›</a:t>
            </a:fld>
            <a:endParaRPr lang="lv-LV"/>
          </a:p>
        </p:txBody>
      </p:sp>
    </p:spTree>
    <p:extLst>
      <p:ext uri="{BB962C8B-B14F-4D97-AF65-F5344CB8AC3E}">
        <p14:creationId xmlns:p14="http://schemas.microsoft.com/office/powerpoint/2010/main" val="2542287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65FA46-FC8E-42E8-99B0-A185096D99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03A87748-0645-4625-9358-509A0DF317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D54E9D2F-879C-4A21-9E25-B96E9F8FE2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7818E6-151E-47A3-AE0E-F91A49442B20}" type="datetimeFigureOut">
              <a:rPr lang="lv-LV" smtClean="0"/>
              <a:t>27.06.2023</a:t>
            </a:fld>
            <a:endParaRPr lang="lv-LV"/>
          </a:p>
        </p:txBody>
      </p:sp>
      <p:sp>
        <p:nvSpPr>
          <p:cNvPr id="5" name="Footer Placeholder 4">
            <a:extLst>
              <a:ext uri="{FF2B5EF4-FFF2-40B4-BE49-F238E27FC236}">
                <a16:creationId xmlns:a16="http://schemas.microsoft.com/office/drawing/2014/main" id="{B86FF497-BCC8-432A-B22E-4662469A7C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B53A04FC-DF7D-48DE-9042-BC9A374035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CF3917-7F2E-44C5-B3CF-A73C3FAD2725}" type="slidenum">
              <a:rPr lang="lv-LV" smtClean="0"/>
              <a:t>‹#›</a:t>
            </a:fld>
            <a:endParaRPr lang="lv-LV"/>
          </a:p>
        </p:txBody>
      </p:sp>
    </p:spTree>
    <p:extLst>
      <p:ext uri="{BB962C8B-B14F-4D97-AF65-F5344CB8AC3E}">
        <p14:creationId xmlns:p14="http://schemas.microsoft.com/office/powerpoint/2010/main" val="1219003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B244A1-30DA-4F74-8A6C-85AB4271FA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lv-LV" dirty="0"/>
          </a:p>
        </p:txBody>
      </p:sp>
      <p:sp>
        <p:nvSpPr>
          <p:cNvPr id="3" name="Text Placeholder 2">
            <a:extLst>
              <a:ext uri="{FF2B5EF4-FFF2-40B4-BE49-F238E27FC236}">
                <a16:creationId xmlns:a16="http://schemas.microsoft.com/office/drawing/2014/main" id="{6860C033-96B1-455F-929A-ECF1A0B4948A}"/>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6" name="Slide Number Placeholder 5">
            <a:extLst>
              <a:ext uri="{FF2B5EF4-FFF2-40B4-BE49-F238E27FC236}">
                <a16:creationId xmlns:a16="http://schemas.microsoft.com/office/drawing/2014/main" id="{A9984555-F84E-401A-9C72-719DD620F9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09A935-DFD3-462C-ABE8-08048DC21CC9}" type="slidenum">
              <a:rPr lang="lv-LV" smtClean="0"/>
              <a:t>‹#›</a:t>
            </a:fld>
            <a:endParaRPr lang="lv-LV"/>
          </a:p>
        </p:txBody>
      </p:sp>
    </p:spTree>
    <p:extLst>
      <p:ext uri="{BB962C8B-B14F-4D97-AF65-F5344CB8AC3E}">
        <p14:creationId xmlns:p14="http://schemas.microsoft.com/office/powerpoint/2010/main" val="315924187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ftr="0" dt="0"/>
  <p:txStyles>
    <p:titleStyle>
      <a:lvl1pPr algn="l" defTabSz="914400" rtl="0" eaLnBrk="1" latinLnBrk="0" hangingPunct="1">
        <a:lnSpc>
          <a:spcPct val="90000"/>
        </a:lnSpc>
        <a:spcBef>
          <a:spcPct val="0"/>
        </a:spcBef>
        <a:buNone/>
        <a:defRPr sz="2800" b="1" kern="1200">
          <a:solidFill>
            <a:srgbClr val="012269"/>
          </a:solidFill>
          <a:latin typeface="Verdana" panose="020B0604030504040204" pitchFamily="34" charset="0"/>
          <a:ea typeface="Verdana" panose="020B0604030504040204" pitchFamily="34" charset="0"/>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000000"/>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rgbClr val="000000"/>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rgbClr val="000000"/>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rgbClr val="000000"/>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rgbClr val="000000"/>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983974" y="1396142"/>
            <a:ext cx="4364640" cy="2462449"/>
          </a:xfrm>
        </p:spPr>
        <p:txBody>
          <a:bodyPr/>
          <a:lstStyle/>
          <a:p>
            <a:pPr algn="ctr"/>
            <a:endParaRPr lang="lv-LV" dirty="0"/>
          </a:p>
          <a:p>
            <a:r>
              <a:rPr lang="lv-LV" dirty="0"/>
              <a:t>Sankciju piemērošana – aktualitātes un izaicinājumi</a:t>
            </a:r>
          </a:p>
          <a:p>
            <a:endParaRPr lang="lv-LV" sz="2200" dirty="0"/>
          </a:p>
        </p:txBody>
      </p:sp>
      <p:sp>
        <p:nvSpPr>
          <p:cNvPr id="3" name="Text Placeholder 2"/>
          <p:cNvSpPr>
            <a:spLocks noGrp="1"/>
          </p:cNvSpPr>
          <p:nvPr>
            <p:ph type="body" sz="quarter" idx="14"/>
          </p:nvPr>
        </p:nvSpPr>
        <p:spPr>
          <a:xfrm>
            <a:off x="983974" y="4246442"/>
            <a:ext cx="4040146" cy="1027819"/>
          </a:xfrm>
        </p:spPr>
        <p:txBody>
          <a:bodyPr>
            <a:normAutofit/>
          </a:bodyPr>
          <a:lstStyle/>
          <a:p>
            <a:pPr>
              <a:lnSpc>
                <a:spcPct val="110000"/>
              </a:lnSpc>
              <a:spcBef>
                <a:spcPts val="0"/>
              </a:spcBef>
            </a:pPr>
            <a:r>
              <a:rPr lang="lv-LV" dirty="0"/>
              <a:t>VID ģenerāldirektora vietnieks muitas jomā, Muitas pārvaldes</a:t>
            </a:r>
          </a:p>
          <a:p>
            <a:pPr>
              <a:lnSpc>
                <a:spcPct val="110000"/>
              </a:lnSpc>
              <a:spcBef>
                <a:spcPts val="0"/>
              </a:spcBef>
            </a:pPr>
            <a:r>
              <a:rPr lang="lv-LV" dirty="0"/>
              <a:t>direktors Raimonds Zukuls </a:t>
            </a:r>
          </a:p>
        </p:txBody>
      </p:sp>
      <p:sp>
        <p:nvSpPr>
          <p:cNvPr id="4" name="Text Placeholder 3"/>
          <p:cNvSpPr>
            <a:spLocks noGrp="1"/>
          </p:cNvSpPr>
          <p:nvPr>
            <p:ph type="body" sz="quarter" idx="15"/>
          </p:nvPr>
        </p:nvSpPr>
        <p:spPr>
          <a:xfrm>
            <a:off x="983974" y="5311504"/>
            <a:ext cx="3799840" cy="793566"/>
          </a:xfrm>
        </p:spPr>
        <p:txBody>
          <a:bodyPr>
            <a:normAutofit/>
          </a:bodyPr>
          <a:lstStyle/>
          <a:p>
            <a:pPr>
              <a:spcBef>
                <a:spcPts val="0"/>
              </a:spcBef>
            </a:pPr>
            <a:r>
              <a:rPr lang="lv-LV" sz="1100" dirty="0"/>
              <a:t>2023</a:t>
            </a:r>
          </a:p>
        </p:txBody>
      </p:sp>
    </p:spTree>
    <p:extLst>
      <p:ext uri="{BB962C8B-B14F-4D97-AF65-F5344CB8AC3E}">
        <p14:creationId xmlns:p14="http://schemas.microsoft.com/office/powerpoint/2010/main" val="1417918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uilding, outdoor, trailer&#10;&#10;Description automatically generated">
            <a:extLst>
              <a:ext uri="{FF2B5EF4-FFF2-40B4-BE49-F238E27FC236}">
                <a16:creationId xmlns:a16="http://schemas.microsoft.com/office/drawing/2014/main" id="{11BC9BA8-7E41-420C-99E5-532D2B2D293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 y="10"/>
            <a:ext cx="12191980" cy="6857990"/>
          </a:xfrm>
          <a:prstGeom prst="rect">
            <a:avLst/>
          </a:prstGeom>
          <a:solidFill>
            <a:schemeClr val="bg2"/>
          </a:solidFill>
        </p:spPr>
      </p:pic>
      <p:sp>
        <p:nvSpPr>
          <p:cNvPr id="6" name="TextBox 5">
            <a:extLst>
              <a:ext uri="{FF2B5EF4-FFF2-40B4-BE49-F238E27FC236}">
                <a16:creationId xmlns:a16="http://schemas.microsoft.com/office/drawing/2014/main" id="{94836150-C2F1-4CFE-B927-931CBFE51F10}"/>
              </a:ext>
            </a:extLst>
          </p:cNvPr>
          <p:cNvSpPr txBox="1"/>
          <p:nvPr/>
        </p:nvSpPr>
        <p:spPr>
          <a:xfrm>
            <a:off x="7847612" y="1518526"/>
            <a:ext cx="3943334" cy="3773010"/>
          </a:xfrm>
          <a:prstGeom prst="rect">
            <a:avLst/>
          </a:prstGeom>
          <a:solidFill>
            <a:schemeClr val="bg2"/>
          </a:solidFill>
        </p:spPr>
        <p:txBody>
          <a:bodyPr vert="horz" lIns="91440" tIns="45720" rIns="91440" bIns="45720" rtlCol="0">
            <a:normAutofit/>
          </a:bodyPr>
          <a:lstStyle/>
          <a:p>
            <a:pPr>
              <a:lnSpc>
                <a:spcPct val="90000"/>
              </a:lnSpc>
              <a:spcBef>
                <a:spcPts val="600"/>
              </a:spcBef>
              <a:spcAft>
                <a:spcPts val="600"/>
              </a:spcAft>
            </a:pPr>
            <a:r>
              <a:rPr lang="lv-LV" dirty="0">
                <a:effectLst/>
              </a:rPr>
              <a:t>D</a:t>
            </a:r>
            <a:r>
              <a:rPr lang="en-US" dirty="0" err="1">
                <a:effectLst/>
              </a:rPr>
              <a:t>eklarēts</a:t>
            </a:r>
            <a:r>
              <a:rPr lang="lv-LV" dirty="0"/>
              <a:t>:</a:t>
            </a:r>
            <a:r>
              <a:rPr lang="en-US" dirty="0">
                <a:effectLst/>
              </a:rPr>
              <a:t> </a:t>
            </a:r>
            <a:r>
              <a:rPr lang="en-US" dirty="0" err="1">
                <a:effectLst/>
              </a:rPr>
              <a:t>saliekamās</a:t>
            </a:r>
            <a:r>
              <a:rPr lang="en-US" dirty="0">
                <a:effectLst/>
              </a:rPr>
              <a:t> </a:t>
            </a:r>
            <a:r>
              <a:rPr lang="en-US" dirty="0" err="1">
                <a:effectLst/>
              </a:rPr>
              <a:t>koka</a:t>
            </a:r>
            <a:r>
              <a:rPr lang="en-US" dirty="0">
                <a:effectLst/>
              </a:rPr>
              <a:t> </a:t>
            </a:r>
            <a:r>
              <a:rPr lang="en-US" dirty="0" err="1">
                <a:effectLst/>
              </a:rPr>
              <a:t>būvkonstrukcijas</a:t>
            </a:r>
            <a:endParaRPr lang="lv-LV" dirty="0"/>
          </a:p>
          <a:p>
            <a:pPr>
              <a:lnSpc>
                <a:spcPct val="90000"/>
              </a:lnSpc>
              <a:spcBef>
                <a:spcPts val="600"/>
              </a:spcBef>
              <a:spcAft>
                <a:spcPts val="600"/>
              </a:spcAft>
            </a:pPr>
            <a:endParaRPr lang="lv-LV" sz="1000" dirty="0">
              <a:effectLst/>
            </a:endParaRPr>
          </a:p>
          <a:p>
            <a:pPr>
              <a:lnSpc>
                <a:spcPct val="90000"/>
              </a:lnSpc>
              <a:spcBef>
                <a:spcPts val="600"/>
              </a:spcBef>
              <a:spcAft>
                <a:spcPts val="600"/>
              </a:spcAft>
            </a:pPr>
            <a:r>
              <a:rPr lang="lv-LV" dirty="0"/>
              <a:t>F</a:t>
            </a:r>
            <a:r>
              <a:rPr lang="en-US" dirty="0" err="1">
                <a:effectLst/>
              </a:rPr>
              <a:t>aktiski</a:t>
            </a:r>
            <a:r>
              <a:rPr lang="lv-LV" dirty="0">
                <a:effectLst/>
              </a:rPr>
              <a:t>:</a:t>
            </a:r>
            <a:r>
              <a:rPr lang="en-US" dirty="0">
                <a:effectLst/>
              </a:rPr>
              <a:t> </a:t>
            </a:r>
            <a:r>
              <a:rPr lang="en-US" dirty="0" err="1">
                <a:effectLst/>
              </a:rPr>
              <a:t>lietoti</a:t>
            </a:r>
            <a:r>
              <a:rPr lang="en-US" dirty="0">
                <a:effectLst/>
              </a:rPr>
              <a:t> </a:t>
            </a:r>
            <a:r>
              <a:rPr lang="en-US" dirty="0" err="1">
                <a:effectLst/>
              </a:rPr>
              <a:t>sliežu</a:t>
            </a:r>
            <a:r>
              <a:rPr lang="en-US" dirty="0">
                <a:effectLst/>
              </a:rPr>
              <a:t> </a:t>
            </a:r>
            <a:r>
              <a:rPr lang="en-US" dirty="0" err="1">
                <a:effectLst/>
              </a:rPr>
              <a:t>ceļu</a:t>
            </a:r>
            <a:r>
              <a:rPr lang="en-US" dirty="0">
                <a:effectLst/>
              </a:rPr>
              <a:t> </a:t>
            </a:r>
            <a:r>
              <a:rPr lang="en-US" dirty="0" err="1">
                <a:effectLst/>
              </a:rPr>
              <a:t>gulšņi</a:t>
            </a:r>
            <a:r>
              <a:rPr lang="en-US" dirty="0">
                <a:effectLst/>
              </a:rPr>
              <a:t> un </a:t>
            </a:r>
            <a:r>
              <a:rPr lang="en-US" dirty="0" err="1">
                <a:effectLst/>
              </a:rPr>
              <a:t>naglas</a:t>
            </a:r>
            <a:r>
              <a:rPr lang="en-US" dirty="0">
                <a:effectLst/>
              </a:rPr>
              <a:t> (</a:t>
            </a:r>
            <a:r>
              <a:rPr lang="en-US" dirty="0" err="1">
                <a:effectLst/>
              </a:rPr>
              <a:t>sankcijām</a:t>
            </a:r>
            <a:r>
              <a:rPr lang="en-US" dirty="0">
                <a:effectLst/>
              </a:rPr>
              <a:t> </a:t>
            </a:r>
            <a:r>
              <a:rPr lang="en-US" dirty="0" err="1">
                <a:effectLst/>
              </a:rPr>
              <a:t>pakļautas</a:t>
            </a:r>
            <a:r>
              <a:rPr lang="en-US" dirty="0">
                <a:effectLst/>
              </a:rPr>
              <a:t> preces)</a:t>
            </a:r>
          </a:p>
          <a:p>
            <a:pPr>
              <a:lnSpc>
                <a:spcPct val="90000"/>
              </a:lnSpc>
              <a:spcBef>
                <a:spcPts val="600"/>
              </a:spcBef>
              <a:spcAft>
                <a:spcPts val="600"/>
              </a:spcAft>
            </a:pPr>
            <a:endParaRPr lang="lv-LV" sz="900" b="1" dirty="0"/>
          </a:p>
          <a:p>
            <a:pPr>
              <a:lnSpc>
                <a:spcPct val="90000"/>
              </a:lnSpc>
              <a:spcBef>
                <a:spcPts val="600"/>
              </a:spcBef>
              <a:spcAft>
                <a:spcPts val="600"/>
              </a:spcAft>
            </a:pPr>
            <a:r>
              <a:rPr lang="en-US" dirty="0" err="1"/>
              <a:t>Rezultātā</a:t>
            </a:r>
            <a:r>
              <a:rPr lang="en-US" dirty="0"/>
              <a:t>: </a:t>
            </a:r>
            <a:r>
              <a:rPr lang="en-US" dirty="0" err="1"/>
              <a:t>naudas</a:t>
            </a:r>
            <a:r>
              <a:rPr lang="en-US" dirty="0"/>
              <a:t> sods 5000 </a:t>
            </a:r>
            <a:r>
              <a:rPr lang="en-US" dirty="0" err="1"/>
              <a:t>eiro</a:t>
            </a:r>
            <a:r>
              <a:rPr lang="en-US" dirty="0"/>
              <a:t> un </a:t>
            </a:r>
            <a:r>
              <a:rPr lang="en-US" dirty="0" err="1"/>
              <a:t>piespiedu</a:t>
            </a:r>
            <a:r>
              <a:rPr lang="en-US" dirty="0"/>
              <a:t> </a:t>
            </a:r>
            <a:r>
              <a:rPr lang="en-US" dirty="0" err="1"/>
              <a:t>ietekmēšanas</a:t>
            </a:r>
            <a:r>
              <a:rPr lang="en-US" dirty="0"/>
              <a:t> </a:t>
            </a:r>
            <a:r>
              <a:rPr lang="en-US" dirty="0" err="1"/>
              <a:t>līdzekļa</a:t>
            </a:r>
            <a:r>
              <a:rPr lang="en-US" dirty="0"/>
              <a:t> </a:t>
            </a:r>
            <a:r>
              <a:rPr lang="lv-LV" dirty="0"/>
              <a:t>(</a:t>
            </a:r>
            <a:r>
              <a:rPr lang="en-US" dirty="0" err="1"/>
              <a:t>tiesību</a:t>
            </a:r>
            <a:r>
              <a:rPr lang="en-US" dirty="0"/>
              <a:t> </a:t>
            </a:r>
            <a:r>
              <a:rPr lang="en-US" dirty="0" err="1"/>
              <a:t>ierobežošana</a:t>
            </a:r>
            <a:r>
              <a:rPr lang="lv-LV" dirty="0"/>
              <a:t>) </a:t>
            </a:r>
            <a:r>
              <a:rPr lang="en-US" dirty="0" err="1"/>
              <a:t>piemērošana</a:t>
            </a:r>
            <a:r>
              <a:rPr lang="en-US" dirty="0"/>
              <a:t> </a:t>
            </a:r>
            <a:r>
              <a:rPr lang="lv-LV" dirty="0"/>
              <a:t>–</a:t>
            </a:r>
            <a:r>
              <a:rPr lang="en-US" dirty="0"/>
              <a:t> </a:t>
            </a:r>
            <a:r>
              <a:rPr lang="en-US" dirty="0" err="1"/>
              <a:t>aizliegums</a:t>
            </a:r>
            <a:r>
              <a:rPr lang="en-US" dirty="0"/>
              <a:t> </a:t>
            </a:r>
            <a:r>
              <a:rPr lang="en-US" dirty="0" err="1"/>
              <a:t>importēt</a:t>
            </a:r>
            <a:r>
              <a:rPr lang="en-US" dirty="0"/>
              <a:t> preces no </a:t>
            </a:r>
            <a:r>
              <a:rPr lang="en-US" dirty="0" err="1"/>
              <a:t>Baltkrievijas</a:t>
            </a:r>
            <a:r>
              <a:rPr lang="en-US" dirty="0"/>
              <a:t> </a:t>
            </a:r>
            <a:r>
              <a:rPr lang="en-US" dirty="0" err="1"/>
              <a:t>Republikas</a:t>
            </a:r>
            <a:r>
              <a:rPr lang="en-US" dirty="0"/>
              <a:t> </a:t>
            </a:r>
            <a:r>
              <a:rPr lang="en-US" dirty="0" err="1"/>
              <a:t>uz</a:t>
            </a:r>
            <a:r>
              <a:rPr lang="en-US" dirty="0"/>
              <a:t> 1 </a:t>
            </a:r>
            <a:r>
              <a:rPr lang="en-US" dirty="0" err="1"/>
              <a:t>gadu</a:t>
            </a:r>
            <a:endParaRPr lang="en-US" dirty="0">
              <a:effectLst/>
            </a:endParaRPr>
          </a:p>
        </p:txBody>
      </p:sp>
      <p:sp>
        <p:nvSpPr>
          <p:cNvPr id="2" name="TextBox 1">
            <a:extLst>
              <a:ext uri="{FF2B5EF4-FFF2-40B4-BE49-F238E27FC236}">
                <a16:creationId xmlns:a16="http://schemas.microsoft.com/office/drawing/2014/main" id="{1BE46A10-0910-49F5-87D5-670EAFCFD13D}"/>
              </a:ext>
            </a:extLst>
          </p:cNvPr>
          <p:cNvSpPr txBox="1"/>
          <p:nvPr/>
        </p:nvSpPr>
        <p:spPr>
          <a:xfrm>
            <a:off x="193432" y="365125"/>
            <a:ext cx="5398476" cy="1899912"/>
          </a:xfrm>
          <a:prstGeom prst="rect">
            <a:avLst/>
          </a:prstGeom>
        </p:spPr>
        <p:txBody>
          <a:bodyPr vert="horz" lIns="91440" tIns="45720" rIns="91440" bIns="45720" rtlCol="0" anchor="ctr">
            <a:normAutofit/>
          </a:bodyPr>
          <a:lstStyle/>
          <a:p>
            <a:pPr algn="ctr">
              <a:spcBef>
                <a:spcPct val="0"/>
              </a:spcBef>
            </a:pPr>
            <a:endParaRPr lang="lv-LV" sz="3100" b="1" dirty="0">
              <a:solidFill>
                <a:schemeClr val="accent6">
                  <a:lumMod val="75000"/>
                </a:schemeClr>
              </a:solidFill>
              <a:effectLst>
                <a:outerShdw blurRad="50800" dist="38100" dir="2700000" algn="tl" rotWithShape="0">
                  <a:prstClr val="black">
                    <a:alpha val="40000"/>
                  </a:prstClr>
                </a:outerShdw>
              </a:effectLst>
              <a:latin typeface="+mj-lt"/>
              <a:ea typeface="+mj-ea"/>
              <a:cs typeface="+mj-cs"/>
            </a:endParaRPr>
          </a:p>
        </p:txBody>
      </p:sp>
      <p:sp>
        <p:nvSpPr>
          <p:cNvPr id="3" name="TextBox 2">
            <a:extLst>
              <a:ext uri="{FF2B5EF4-FFF2-40B4-BE49-F238E27FC236}">
                <a16:creationId xmlns:a16="http://schemas.microsoft.com/office/drawing/2014/main" id="{1EE6D7BD-F1E4-4798-8127-A4BD2EE71578}"/>
              </a:ext>
            </a:extLst>
          </p:cNvPr>
          <p:cNvSpPr txBox="1"/>
          <p:nvPr/>
        </p:nvSpPr>
        <p:spPr>
          <a:xfrm>
            <a:off x="401054" y="2407055"/>
            <a:ext cx="5190854" cy="3742762"/>
          </a:xfrm>
          <a:prstGeom prst="rect">
            <a:avLst/>
          </a:prstGeom>
        </p:spPr>
        <p:txBody>
          <a:bodyPr vert="horz" lIns="91440" tIns="45720" rIns="91440" bIns="45720" rtlCol="0">
            <a:noAutofit/>
          </a:bodyPr>
          <a:lstStyle/>
          <a:p>
            <a:pPr indent="-228600" algn="just">
              <a:lnSpc>
                <a:spcPct val="90000"/>
              </a:lnSpc>
              <a:spcBef>
                <a:spcPts val="600"/>
              </a:spcBef>
              <a:spcAft>
                <a:spcPts val="600"/>
              </a:spcAft>
              <a:buFont typeface="Arial" panose="020B0604020202020204" pitchFamily="34" charset="0"/>
              <a:buChar char="•"/>
            </a:pPr>
            <a:endParaRPr lang="lv-LV" sz="1400" dirty="0">
              <a:effectLst/>
            </a:endParaRPr>
          </a:p>
        </p:txBody>
      </p:sp>
    </p:spTree>
    <p:extLst>
      <p:ext uri="{BB962C8B-B14F-4D97-AF65-F5344CB8AC3E}">
        <p14:creationId xmlns:p14="http://schemas.microsoft.com/office/powerpoint/2010/main" val="423367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nodePh="1">
                                  <p:stCondLst>
                                    <p:cond delay="0"/>
                                  </p:stCondLst>
                                  <p:endCondLst>
                                    <p:cond evt="begin" delay="0">
                                      <p:tn val="12"/>
                                    </p:cond>
                                  </p:end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ag&#10;&#10;Description automatically generated">
            <a:extLst>
              <a:ext uri="{FF2B5EF4-FFF2-40B4-BE49-F238E27FC236}">
                <a16:creationId xmlns:a16="http://schemas.microsoft.com/office/drawing/2014/main" id="{76F452F9-F2E8-49A5-949E-E73C3A3A4D2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1"/>
          <a:stretch/>
        </p:blipFill>
        <p:spPr>
          <a:xfrm>
            <a:off x="20" y="10"/>
            <a:ext cx="9141724" cy="6863475"/>
          </a:xfrm>
          <a:custGeom>
            <a:avLst/>
            <a:gdLst/>
            <a:ahLst/>
            <a:cxnLst/>
            <a:rect l="l" t="t" r="r" b="b"/>
            <a:pathLst>
              <a:path w="9141744" h="6863485">
                <a:moveTo>
                  <a:pt x="0" y="0"/>
                </a:moveTo>
                <a:lnTo>
                  <a:pt x="5963051" y="0"/>
                </a:lnTo>
                <a:lnTo>
                  <a:pt x="9141744" y="6863485"/>
                </a:lnTo>
                <a:lnTo>
                  <a:pt x="0" y="6863485"/>
                </a:lnTo>
                <a:lnTo>
                  <a:pt x="0" y="0"/>
                </a:lnTo>
                <a:close/>
              </a:path>
            </a:pathLst>
          </a:custGeom>
        </p:spPr>
      </p:pic>
      <p:pic>
        <p:nvPicPr>
          <p:cNvPr id="4" name="Picture 3">
            <a:extLst>
              <a:ext uri="{FF2B5EF4-FFF2-40B4-BE49-F238E27FC236}">
                <a16:creationId xmlns:a16="http://schemas.microsoft.com/office/drawing/2014/main" id="{A2634913-FC3C-447F-95D9-DCA899BE215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790353" y="10"/>
            <a:ext cx="6401647" cy="6852984"/>
          </a:xfrm>
          <a:custGeom>
            <a:avLst/>
            <a:gdLst/>
            <a:ahLst/>
            <a:cxnLst/>
            <a:rect l="l" t="t" r="r" b="b"/>
            <a:pathLst>
              <a:path w="6401647" h="6852994">
                <a:moveTo>
                  <a:pt x="354282" y="0"/>
                </a:moveTo>
                <a:lnTo>
                  <a:pt x="6401647" y="0"/>
                </a:lnTo>
                <a:lnTo>
                  <a:pt x="6401647" y="6852994"/>
                </a:lnTo>
                <a:lnTo>
                  <a:pt x="0" y="6852994"/>
                </a:lnTo>
                <a:lnTo>
                  <a:pt x="0" y="6852993"/>
                </a:lnTo>
                <a:lnTo>
                  <a:pt x="3528116" y="6852993"/>
                </a:lnTo>
                <a:close/>
              </a:path>
            </a:pathLst>
          </a:custGeom>
          <a:solidFill>
            <a:srgbClr val="FFFFFF">
              <a:shade val="85000"/>
            </a:srgbClr>
          </a:solidFill>
        </p:spPr>
      </p:pic>
      <p:sp>
        <p:nvSpPr>
          <p:cNvPr id="5" name="Content Placeholder 2">
            <a:extLst>
              <a:ext uri="{FF2B5EF4-FFF2-40B4-BE49-F238E27FC236}">
                <a16:creationId xmlns:a16="http://schemas.microsoft.com/office/drawing/2014/main" id="{DE26CBB1-7FF1-A92E-D4EF-F2A77668F28E}"/>
              </a:ext>
            </a:extLst>
          </p:cNvPr>
          <p:cNvSpPr txBox="1">
            <a:spLocks/>
          </p:cNvSpPr>
          <p:nvPr/>
        </p:nvSpPr>
        <p:spPr>
          <a:xfrm>
            <a:off x="6095999" y="4837814"/>
            <a:ext cx="4661648" cy="1305896"/>
          </a:xfrm>
          <a:prstGeom prst="rect">
            <a:avLst/>
          </a:prstGeom>
          <a:solidFill>
            <a:schemeClr val="bg1"/>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200" b="1" dirty="0"/>
              <a:t> </a:t>
            </a:r>
            <a:r>
              <a:rPr lang="lv-LV" sz="2200" dirty="0"/>
              <a:t>Deklarēts</a:t>
            </a:r>
            <a:r>
              <a:rPr lang="en-US" sz="2200" dirty="0"/>
              <a:t> </a:t>
            </a:r>
            <a:r>
              <a:rPr lang="lv-LV" sz="2200" dirty="0"/>
              <a:t>KN kods: </a:t>
            </a:r>
            <a:r>
              <a:rPr lang="lv-LV" sz="2200" dirty="0">
                <a:effectLst/>
                <a:ea typeface="Times New Roman" panose="02020603050405020304" pitchFamily="18" charset="0"/>
                <a:cs typeface="Times New Roman" panose="02020603050405020304" pitchFamily="18" charset="0"/>
              </a:rPr>
              <a:t>530130</a:t>
            </a:r>
            <a:endParaRPr lang="lv-LV" sz="2200" dirty="0"/>
          </a:p>
          <a:p>
            <a:pPr marL="0" indent="0">
              <a:buNone/>
            </a:pPr>
            <a:r>
              <a:rPr lang="lv-LV" sz="2200" dirty="0"/>
              <a:t> Noteikts:</a:t>
            </a:r>
            <a:r>
              <a:rPr lang="en-US" sz="2200" dirty="0"/>
              <a:t> </a:t>
            </a:r>
            <a:r>
              <a:rPr lang="lv-LV" sz="2200" dirty="0">
                <a:effectLst/>
                <a:ea typeface="Times New Roman" panose="02020603050405020304" pitchFamily="18" charset="0"/>
                <a:cs typeface="Times New Roman" panose="02020603050405020304" pitchFamily="18" charset="0"/>
              </a:rPr>
              <a:t>4401 </a:t>
            </a:r>
            <a:r>
              <a:rPr lang="lv-LV" sz="2200" b="0" i="0" dirty="0">
                <a:effectLst/>
              </a:rPr>
              <a:t>(sankcijas)</a:t>
            </a:r>
            <a:endParaRPr lang="lv-LV" sz="2200" dirty="0"/>
          </a:p>
        </p:txBody>
      </p:sp>
    </p:spTree>
    <p:extLst>
      <p:ext uri="{BB962C8B-B14F-4D97-AF65-F5344CB8AC3E}">
        <p14:creationId xmlns:p14="http://schemas.microsoft.com/office/powerpoint/2010/main" val="15222442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653E1FB-F461-48D5-83DD-7467BD9F96B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1"/>
          <a:stretch/>
        </p:blipFill>
        <p:spPr bwMode="auto">
          <a:xfrm>
            <a:off x="20" y="10"/>
            <a:ext cx="9141724" cy="6863475"/>
          </a:xfrm>
          <a:custGeom>
            <a:avLst/>
            <a:gdLst/>
            <a:ahLst/>
            <a:cxnLst/>
            <a:rect l="l" t="t" r="r" b="b"/>
            <a:pathLst>
              <a:path w="9141744" h="6863485">
                <a:moveTo>
                  <a:pt x="0" y="0"/>
                </a:moveTo>
                <a:lnTo>
                  <a:pt x="5963051" y="0"/>
                </a:lnTo>
                <a:lnTo>
                  <a:pt x="9141744" y="6863485"/>
                </a:lnTo>
                <a:lnTo>
                  <a:pt x="0" y="6863485"/>
                </a:lnTo>
                <a:lnTo>
                  <a:pt x="0" y="0"/>
                </a:lnTo>
                <a:close/>
              </a:path>
            </a:pathLst>
          </a:custGeom>
          <a:noFill/>
        </p:spPr>
      </p:pic>
      <p:pic>
        <p:nvPicPr>
          <p:cNvPr id="10" name="Picture 9">
            <a:extLst>
              <a:ext uri="{FF2B5EF4-FFF2-40B4-BE49-F238E27FC236}">
                <a16:creationId xmlns:a16="http://schemas.microsoft.com/office/drawing/2014/main" id="{E524CAD0-1301-4537-9095-D01B26AB187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5790353" y="10"/>
            <a:ext cx="6401647" cy="6852984"/>
          </a:xfrm>
          <a:custGeom>
            <a:avLst/>
            <a:gdLst/>
            <a:ahLst/>
            <a:cxnLst/>
            <a:rect l="l" t="t" r="r" b="b"/>
            <a:pathLst>
              <a:path w="6401647" h="6852994">
                <a:moveTo>
                  <a:pt x="354282" y="0"/>
                </a:moveTo>
                <a:lnTo>
                  <a:pt x="6401647" y="0"/>
                </a:lnTo>
                <a:lnTo>
                  <a:pt x="6401647" y="6852994"/>
                </a:lnTo>
                <a:lnTo>
                  <a:pt x="0" y="6852994"/>
                </a:lnTo>
                <a:lnTo>
                  <a:pt x="0" y="6852993"/>
                </a:lnTo>
                <a:lnTo>
                  <a:pt x="3528116" y="6852993"/>
                </a:lnTo>
                <a:close/>
              </a:path>
            </a:pathLst>
          </a:custGeom>
          <a:noFill/>
        </p:spPr>
      </p:pic>
      <p:sp>
        <p:nvSpPr>
          <p:cNvPr id="2" name="Content Placeholder 2">
            <a:extLst>
              <a:ext uri="{FF2B5EF4-FFF2-40B4-BE49-F238E27FC236}">
                <a16:creationId xmlns:a16="http://schemas.microsoft.com/office/drawing/2014/main" id="{C59AF644-0229-1044-F2A6-D87EA3A7D759}"/>
              </a:ext>
            </a:extLst>
          </p:cNvPr>
          <p:cNvSpPr txBox="1">
            <a:spLocks/>
          </p:cNvSpPr>
          <p:nvPr/>
        </p:nvSpPr>
        <p:spPr>
          <a:xfrm>
            <a:off x="5486400" y="4837814"/>
            <a:ext cx="5378824" cy="1305896"/>
          </a:xfrm>
          <a:prstGeom prst="rect">
            <a:avLst/>
          </a:prstGeom>
          <a:solidFill>
            <a:schemeClr val="bg1"/>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200" dirty="0"/>
              <a:t>Deklarēts</a:t>
            </a:r>
            <a:r>
              <a:rPr lang="en-US" sz="2200" dirty="0"/>
              <a:t> </a:t>
            </a:r>
            <a:r>
              <a:rPr lang="lv-LV" sz="2200" dirty="0"/>
              <a:t>KN kods –</a:t>
            </a:r>
            <a:r>
              <a:rPr lang="en-US" sz="2200" dirty="0"/>
              <a:t> </a:t>
            </a:r>
            <a:r>
              <a:rPr lang="lv-LV" sz="2200" dirty="0">
                <a:effectLst/>
                <a:ea typeface="Times New Roman" panose="02020603050405020304" pitchFamily="18" charset="0"/>
                <a:cs typeface="Times New Roman" panose="02020603050405020304" pitchFamily="18" charset="0"/>
              </a:rPr>
              <a:t>230990</a:t>
            </a:r>
            <a:endParaRPr lang="lv-LV" sz="2200" dirty="0"/>
          </a:p>
          <a:p>
            <a:pPr marL="0" indent="0">
              <a:buNone/>
            </a:pPr>
            <a:r>
              <a:rPr lang="lv-LV" sz="2200" dirty="0"/>
              <a:t>Noteikts </a:t>
            </a:r>
            <a:r>
              <a:rPr lang="en-US" sz="2200" dirty="0"/>
              <a:t>– </a:t>
            </a:r>
            <a:r>
              <a:rPr lang="lv-LV" sz="2200" dirty="0">
                <a:effectLst/>
                <a:ea typeface="Times New Roman" panose="02020603050405020304" pitchFamily="18" charset="0"/>
                <a:cs typeface="Times New Roman" panose="02020603050405020304" pitchFamily="18" charset="0"/>
              </a:rPr>
              <a:t>2303 </a:t>
            </a:r>
            <a:r>
              <a:rPr lang="lv-LV" sz="2200" b="0" i="0" dirty="0">
                <a:effectLst/>
              </a:rPr>
              <a:t>«biešu mīkstumi» (sankcijas)</a:t>
            </a:r>
            <a:endParaRPr lang="lv-LV" sz="2200" dirty="0"/>
          </a:p>
        </p:txBody>
      </p:sp>
    </p:spTree>
    <p:extLst>
      <p:ext uri="{BB962C8B-B14F-4D97-AF65-F5344CB8AC3E}">
        <p14:creationId xmlns:p14="http://schemas.microsoft.com/office/powerpoint/2010/main" val="35961558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253EF9-B771-4471-AC1C-EB5DE11CCF4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2098432" y="-683997"/>
            <a:ext cx="10093568" cy="7541997"/>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6ED7D932-E69D-4B92-89E1-FCAD11531B3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562262" y="3106109"/>
            <a:ext cx="5239770" cy="3886828"/>
          </a:xfrm>
          <a:prstGeom prst="rect">
            <a:avLst/>
          </a:prstGeom>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0AB7198C-D058-4210-87FA-B92009C2B72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bwMode="auto">
          <a:xfrm>
            <a:off x="-105508" y="-73466"/>
            <a:ext cx="4783016" cy="3578465"/>
          </a:xfrm>
          <a:prstGeom prst="rect">
            <a:avLst/>
          </a:prstGeom>
          <a:ln>
            <a:noFill/>
          </a:ln>
          <a:extLst>
            <a:ext uri="{53640926-AAD7-44D8-BBD7-CCE9431645EC}">
              <a14:shadowObscured xmlns:a14="http://schemas.microsoft.com/office/drawing/2010/main"/>
            </a:ext>
          </a:extLst>
        </p:spPr>
      </p:pic>
      <p:sp>
        <p:nvSpPr>
          <p:cNvPr id="7" name="Content Placeholder 2">
            <a:extLst>
              <a:ext uri="{FF2B5EF4-FFF2-40B4-BE49-F238E27FC236}">
                <a16:creationId xmlns:a16="http://schemas.microsoft.com/office/drawing/2014/main" id="{911B2F11-AA1A-D587-015A-B7FB6D6D0215}"/>
              </a:ext>
            </a:extLst>
          </p:cNvPr>
          <p:cNvSpPr txBox="1">
            <a:spLocks/>
          </p:cNvSpPr>
          <p:nvPr/>
        </p:nvSpPr>
        <p:spPr>
          <a:xfrm>
            <a:off x="8012491" y="5676628"/>
            <a:ext cx="3550024" cy="816247"/>
          </a:xfrm>
          <a:prstGeom prst="rect">
            <a:avLst/>
          </a:prstGeom>
          <a:solidFill>
            <a:schemeClr val="bg1"/>
          </a:solidFill>
        </p:spPr>
        <p:txBody>
          <a:bodyPr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200" dirty="0"/>
              <a:t>Luksus preču eksporta </a:t>
            </a:r>
          </a:p>
          <a:p>
            <a:pPr marL="0" indent="0">
              <a:buNone/>
            </a:pPr>
            <a:r>
              <a:rPr lang="lv-LV" sz="2200" dirty="0"/>
              <a:t>aizlieguma pārkāpums</a:t>
            </a:r>
          </a:p>
        </p:txBody>
      </p:sp>
    </p:spTree>
    <p:extLst>
      <p:ext uri="{BB962C8B-B14F-4D97-AF65-F5344CB8AC3E}">
        <p14:creationId xmlns:p14="http://schemas.microsoft.com/office/powerpoint/2010/main" val="519769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33DCA5F-F414-40FF-AE7E-DBD5D8ABE6B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70904" y="2323475"/>
            <a:ext cx="3319223" cy="3191879"/>
          </a:xfrm>
          <a:prstGeom prst="rect">
            <a:avLst/>
          </a:prstGeom>
        </p:spPr>
      </p:pic>
    </p:spTree>
    <p:extLst>
      <p:ext uri="{BB962C8B-B14F-4D97-AF65-F5344CB8AC3E}">
        <p14:creationId xmlns:p14="http://schemas.microsoft.com/office/powerpoint/2010/main" val="337954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3" name="Straight Connector 62">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Title 4">
            <a:extLst>
              <a:ext uri="{FF2B5EF4-FFF2-40B4-BE49-F238E27FC236}">
                <a16:creationId xmlns:a16="http://schemas.microsoft.com/office/drawing/2014/main" id="{C922CDF3-475C-32FB-D710-D407F104D821}"/>
              </a:ext>
            </a:extLst>
          </p:cNvPr>
          <p:cNvSpPr txBox="1">
            <a:spLocks/>
          </p:cNvSpPr>
          <p:nvPr/>
        </p:nvSpPr>
        <p:spPr>
          <a:xfrm>
            <a:off x="781050" y="400053"/>
            <a:ext cx="9886950" cy="96091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1" kern="1200">
                <a:solidFill>
                  <a:srgbClr val="012269"/>
                </a:solidFill>
                <a:latin typeface="Verdana" panose="020B0604030504040204" pitchFamily="34" charset="0"/>
                <a:ea typeface="Verdana" panose="020B0604030504040204" pitchFamily="34" charset="0"/>
                <a:cs typeface="+mj-cs"/>
              </a:defRPr>
            </a:lvl1pPr>
          </a:lstStyle>
          <a:p>
            <a:pPr algn="ctr"/>
            <a:r>
              <a:rPr lang="lv-LV">
                <a:solidFill>
                  <a:srgbClr val="002060"/>
                </a:solidFill>
                <a:latin typeface="Verdana"/>
              </a:rPr>
              <a:t>Sankcijām pakļautas preces </a:t>
            </a:r>
            <a:endParaRPr lang="lv-LV" dirty="0"/>
          </a:p>
        </p:txBody>
      </p:sp>
      <p:grpSp>
        <p:nvGrpSpPr>
          <p:cNvPr id="10" name="Group 9">
            <a:extLst>
              <a:ext uri="{FF2B5EF4-FFF2-40B4-BE49-F238E27FC236}">
                <a16:creationId xmlns:a16="http://schemas.microsoft.com/office/drawing/2014/main" id="{1CDF7192-974D-DB67-F029-A124597A1152}"/>
              </a:ext>
            </a:extLst>
          </p:cNvPr>
          <p:cNvGrpSpPr/>
          <p:nvPr/>
        </p:nvGrpSpPr>
        <p:grpSpPr>
          <a:xfrm>
            <a:off x="3579774" y="2546281"/>
            <a:ext cx="7796945" cy="882718"/>
            <a:chOff x="3132029" y="3259"/>
            <a:chExt cx="5824414" cy="1840310"/>
          </a:xfrm>
        </p:grpSpPr>
        <p:sp>
          <p:nvSpPr>
            <p:cNvPr id="17" name="Rectangle: Top Corners Rounded 16">
              <a:extLst>
                <a:ext uri="{FF2B5EF4-FFF2-40B4-BE49-F238E27FC236}">
                  <a16:creationId xmlns:a16="http://schemas.microsoft.com/office/drawing/2014/main" id="{E7CD1F90-EA3F-716E-72D2-460522B3DCE6}"/>
                </a:ext>
              </a:extLst>
            </p:cNvPr>
            <p:cNvSpPr/>
            <p:nvPr/>
          </p:nvSpPr>
          <p:spPr>
            <a:xfrm rot="5400000">
              <a:off x="5124081" y="-1988793"/>
              <a:ext cx="1840310" cy="5824414"/>
            </a:xfrm>
            <a:prstGeom prst="round2SameRect">
              <a:avLst/>
            </a:pr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18" name="Rectangle: Top Corners Rounded 4">
              <a:extLst>
                <a:ext uri="{FF2B5EF4-FFF2-40B4-BE49-F238E27FC236}">
                  <a16:creationId xmlns:a16="http://schemas.microsoft.com/office/drawing/2014/main" id="{26A1469C-CE43-E7AC-13FB-7035A2E84288}"/>
                </a:ext>
              </a:extLst>
            </p:cNvPr>
            <p:cNvSpPr txBox="1"/>
            <p:nvPr/>
          </p:nvSpPr>
          <p:spPr>
            <a:xfrm>
              <a:off x="3331304" y="51381"/>
              <a:ext cx="5579111" cy="166063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40005" rIns="80010" bIns="40005" numCol="1" spcCol="1270" anchor="ctr" anchorCtr="0">
              <a:noAutofit/>
            </a:bodyPr>
            <a:lstStyle/>
            <a:p>
              <a:pPr marL="0" lvl="1" algn="l" defTabSz="933450">
                <a:lnSpc>
                  <a:spcPct val="90000"/>
                </a:lnSpc>
                <a:spcBef>
                  <a:spcPct val="0"/>
                </a:spcBef>
                <a:spcAft>
                  <a:spcPct val="15000"/>
                </a:spcAft>
              </a:pPr>
              <a:r>
                <a:rPr lang="lv-LV" b="1" dirty="0"/>
                <a:t>&gt;</a:t>
              </a:r>
              <a:r>
                <a:rPr lang="lv-LV" dirty="0"/>
                <a:t> </a:t>
              </a:r>
              <a:r>
                <a:rPr lang="lv-LV" sz="2100" b="1" kern="1200" dirty="0"/>
                <a:t>4500 </a:t>
              </a:r>
              <a:r>
                <a:rPr lang="lv-LV" sz="2100" kern="1200" dirty="0"/>
                <a:t>preču Kombinētas nomenklatūras kodi </a:t>
              </a:r>
            </a:p>
          </p:txBody>
        </p:sp>
      </p:grpSp>
      <p:grpSp>
        <p:nvGrpSpPr>
          <p:cNvPr id="11" name="Group 10">
            <a:extLst>
              <a:ext uri="{FF2B5EF4-FFF2-40B4-BE49-F238E27FC236}">
                <a16:creationId xmlns:a16="http://schemas.microsoft.com/office/drawing/2014/main" id="{D8C3446D-590A-BF35-CFED-2EA64546FF6D}"/>
              </a:ext>
            </a:extLst>
          </p:cNvPr>
          <p:cNvGrpSpPr/>
          <p:nvPr/>
        </p:nvGrpSpPr>
        <p:grpSpPr>
          <a:xfrm>
            <a:off x="571062" y="2487174"/>
            <a:ext cx="2927904" cy="960914"/>
            <a:chOff x="169790" y="1671"/>
            <a:chExt cx="2927904" cy="1895382"/>
          </a:xfrm>
        </p:grpSpPr>
        <p:sp>
          <p:nvSpPr>
            <p:cNvPr id="15" name="Rectangle: Rounded Corners 14">
              <a:extLst>
                <a:ext uri="{FF2B5EF4-FFF2-40B4-BE49-F238E27FC236}">
                  <a16:creationId xmlns:a16="http://schemas.microsoft.com/office/drawing/2014/main" id="{4CDF5110-D531-A64F-1D15-9444BF04AFA1}"/>
                </a:ext>
              </a:extLst>
            </p:cNvPr>
            <p:cNvSpPr/>
            <p:nvPr/>
          </p:nvSpPr>
          <p:spPr>
            <a:xfrm>
              <a:off x="169790" y="1671"/>
              <a:ext cx="2927904" cy="1895382"/>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6" name="Rectangle: Rounded Corners 6">
              <a:extLst>
                <a:ext uri="{FF2B5EF4-FFF2-40B4-BE49-F238E27FC236}">
                  <a16:creationId xmlns:a16="http://schemas.microsoft.com/office/drawing/2014/main" id="{338F826D-0820-CA66-7BE3-380747CC1188}"/>
                </a:ext>
              </a:extLst>
            </p:cNvPr>
            <p:cNvSpPr txBox="1"/>
            <p:nvPr/>
          </p:nvSpPr>
          <p:spPr>
            <a:xfrm>
              <a:off x="169790" y="423693"/>
              <a:ext cx="2742854" cy="10600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lv-LV" sz="3300" kern="1200" dirty="0"/>
                <a:t>Krievija</a:t>
              </a:r>
            </a:p>
          </p:txBody>
        </p:sp>
      </p:grpSp>
      <p:grpSp>
        <p:nvGrpSpPr>
          <p:cNvPr id="12" name="Group 11">
            <a:extLst>
              <a:ext uri="{FF2B5EF4-FFF2-40B4-BE49-F238E27FC236}">
                <a16:creationId xmlns:a16="http://schemas.microsoft.com/office/drawing/2014/main" id="{D1536E26-AEF4-D92F-6D78-DE0D826DD57C}"/>
              </a:ext>
            </a:extLst>
          </p:cNvPr>
          <p:cNvGrpSpPr/>
          <p:nvPr/>
        </p:nvGrpSpPr>
        <p:grpSpPr>
          <a:xfrm>
            <a:off x="3604310" y="3629825"/>
            <a:ext cx="7920031" cy="914003"/>
            <a:chOff x="3048584" y="2127561"/>
            <a:chExt cx="5931069" cy="1840310"/>
          </a:xfrm>
        </p:grpSpPr>
        <p:sp>
          <p:nvSpPr>
            <p:cNvPr id="13" name="Rectangle: Top Corners Rounded 12">
              <a:extLst>
                <a:ext uri="{FF2B5EF4-FFF2-40B4-BE49-F238E27FC236}">
                  <a16:creationId xmlns:a16="http://schemas.microsoft.com/office/drawing/2014/main" id="{3C13C9D1-0C7D-81E7-CE6A-FF688E439F2C}"/>
                </a:ext>
              </a:extLst>
            </p:cNvPr>
            <p:cNvSpPr/>
            <p:nvPr/>
          </p:nvSpPr>
          <p:spPr>
            <a:xfrm rot="5400000">
              <a:off x="5040636" y="135509"/>
              <a:ext cx="1840310" cy="5824414"/>
            </a:xfrm>
            <a:prstGeom prst="round2SameRect">
              <a:avLst/>
            </a:pr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14" name="Rectangle: Top Corners Rounded 8">
              <a:extLst>
                <a:ext uri="{FF2B5EF4-FFF2-40B4-BE49-F238E27FC236}">
                  <a16:creationId xmlns:a16="http://schemas.microsoft.com/office/drawing/2014/main" id="{F8D0EE6E-D73A-F09C-7152-ACAEB4E3CB66}"/>
                </a:ext>
              </a:extLst>
            </p:cNvPr>
            <p:cNvSpPr txBox="1"/>
            <p:nvPr/>
          </p:nvSpPr>
          <p:spPr>
            <a:xfrm>
              <a:off x="3229980" y="2590019"/>
              <a:ext cx="5749673" cy="8209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40005" rIns="80010" bIns="40005" numCol="1" spcCol="1270" anchor="ctr" anchorCtr="0">
              <a:noAutofit/>
            </a:bodyPr>
            <a:lstStyle/>
            <a:p>
              <a:pPr marL="0" lvl="1" algn="l" defTabSz="933450">
                <a:lnSpc>
                  <a:spcPct val="90000"/>
                </a:lnSpc>
                <a:spcBef>
                  <a:spcPct val="0"/>
                </a:spcBef>
                <a:spcAft>
                  <a:spcPct val="15000"/>
                </a:spcAft>
              </a:pPr>
              <a:r>
                <a:rPr lang="lv-LV" sz="2100" b="1" kern="1200" dirty="0"/>
                <a:t>&gt; 1300</a:t>
              </a:r>
              <a:r>
                <a:rPr lang="lv-LV" sz="2100" kern="1200" dirty="0"/>
                <a:t> preču Kombinētas nomenklatūras kodi </a:t>
              </a:r>
            </a:p>
          </p:txBody>
        </p:sp>
      </p:grpSp>
      <p:grpSp>
        <p:nvGrpSpPr>
          <p:cNvPr id="19" name="Group 18">
            <a:extLst>
              <a:ext uri="{FF2B5EF4-FFF2-40B4-BE49-F238E27FC236}">
                <a16:creationId xmlns:a16="http://schemas.microsoft.com/office/drawing/2014/main" id="{F3B6EB1F-9B25-0026-6E79-55CFE0FC9920}"/>
              </a:ext>
            </a:extLst>
          </p:cNvPr>
          <p:cNvGrpSpPr/>
          <p:nvPr/>
        </p:nvGrpSpPr>
        <p:grpSpPr>
          <a:xfrm>
            <a:off x="571062" y="3582917"/>
            <a:ext cx="2936651" cy="960911"/>
            <a:chOff x="199670" y="2013744"/>
            <a:chExt cx="2936651" cy="1978794"/>
          </a:xfrm>
        </p:grpSpPr>
        <p:sp>
          <p:nvSpPr>
            <p:cNvPr id="20" name="Rectangle: Rounded Corners 19">
              <a:extLst>
                <a:ext uri="{FF2B5EF4-FFF2-40B4-BE49-F238E27FC236}">
                  <a16:creationId xmlns:a16="http://schemas.microsoft.com/office/drawing/2014/main" id="{1162E9EF-ABE0-A7C7-97B7-316EFEFFF619}"/>
                </a:ext>
              </a:extLst>
            </p:cNvPr>
            <p:cNvSpPr/>
            <p:nvPr/>
          </p:nvSpPr>
          <p:spPr>
            <a:xfrm>
              <a:off x="199670" y="2013744"/>
              <a:ext cx="2936651" cy="1978794"/>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Rectangle: Rounded Corners 4">
              <a:extLst>
                <a:ext uri="{FF2B5EF4-FFF2-40B4-BE49-F238E27FC236}">
                  <a16:creationId xmlns:a16="http://schemas.microsoft.com/office/drawing/2014/main" id="{8FFADE54-51C0-A662-3B62-CF3C9E1B92B8}"/>
                </a:ext>
              </a:extLst>
            </p:cNvPr>
            <p:cNvSpPr txBox="1"/>
            <p:nvPr/>
          </p:nvSpPr>
          <p:spPr>
            <a:xfrm>
              <a:off x="296267" y="2110341"/>
              <a:ext cx="2743457" cy="178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lv-LV" sz="3300" kern="1200" dirty="0"/>
                <a:t>Baltkrievija</a:t>
              </a:r>
            </a:p>
          </p:txBody>
        </p:sp>
      </p:grpSp>
      <p:sp>
        <p:nvSpPr>
          <p:cNvPr id="23" name="TextBox 22">
            <a:extLst>
              <a:ext uri="{FF2B5EF4-FFF2-40B4-BE49-F238E27FC236}">
                <a16:creationId xmlns:a16="http://schemas.microsoft.com/office/drawing/2014/main" id="{76C191FB-EB0F-5FFC-0F71-3DDC7658E6DA}"/>
              </a:ext>
            </a:extLst>
          </p:cNvPr>
          <p:cNvSpPr txBox="1"/>
          <p:nvPr/>
        </p:nvSpPr>
        <p:spPr>
          <a:xfrm>
            <a:off x="452061" y="4927429"/>
            <a:ext cx="11316138" cy="1754326"/>
          </a:xfrm>
          <a:prstGeom prst="rect">
            <a:avLst/>
          </a:prstGeom>
          <a:noFill/>
        </p:spPr>
        <p:txBody>
          <a:bodyPr wrap="square">
            <a:spAutoFit/>
          </a:bodyPr>
          <a:lstStyle/>
          <a:p>
            <a:r>
              <a:rPr lang="lv-LV" sz="1800" dirty="0">
                <a:effectLst/>
                <a:ea typeface="Calibri" panose="020F0502020204030204" pitchFamily="34" charset="0"/>
                <a:cs typeface="Calibri" panose="020F0502020204030204" pitchFamily="34" charset="0"/>
              </a:rPr>
              <a:t>Aizliegts </a:t>
            </a:r>
            <a:r>
              <a:rPr lang="lv-LV" sz="1800" b="1" dirty="0">
                <a:effectLst/>
                <a:ea typeface="Calibri" panose="020F0502020204030204" pitchFamily="34" charset="0"/>
                <a:cs typeface="Calibri" panose="020F0502020204030204" pitchFamily="34" charset="0"/>
              </a:rPr>
              <a:t>ievest </a:t>
            </a:r>
            <a:r>
              <a:rPr lang="lv-LV" sz="1800" dirty="0">
                <a:effectLst/>
                <a:ea typeface="Calibri" panose="020F0502020204030204" pitchFamily="34" charset="0"/>
                <a:cs typeface="Calibri" panose="020F0502020204030204" pitchFamily="34" charset="0"/>
              </a:rPr>
              <a:t>no šīm valstīm koku un koka izstrādājumus, dzelzs un tērauda izstrādājumus, benzīnu, dīzeļdegvielu, bitumenu, kāliju saturošus mēslošanas līdzekļus, gumijas pneimatiskās riepas</a:t>
            </a:r>
            <a:r>
              <a:rPr lang="lv-LV" dirty="0">
                <a:ea typeface="Calibri" panose="020F0502020204030204" pitchFamily="34" charset="0"/>
                <a:cs typeface="Calibri" panose="020F0502020204030204" pitchFamily="34" charset="0"/>
              </a:rPr>
              <a:t> u.c. </a:t>
            </a:r>
          </a:p>
          <a:p>
            <a:endParaRPr lang="lv-LV" sz="1800" dirty="0">
              <a:effectLst/>
              <a:latin typeface="Verdana" panose="020B0604030504040204" pitchFamily="34" charset="0"/>
              <a:ea typeface="Calibri" panose="020F0502020204030204" pitchFamily="34" charset="0"/>
              <a:cs typeface="Calibri" panose="020F0502020204030204" pitchFamily="34" charset="0"/>
            </a:endParaRPr>
          </a:p>
          <a:p>
            <a:r>
              <a:rPr lang="lv-LV" dirty="0">
                <a:cs typeface="Calibri" panose="020F0502020204030204" pitchFamily="34" charset="0"/>
              </a:rPr>
              <a:t>Aizliegts </a:t>
            </a:r>
            <a:r>
              <a:rPr lang="lv-LV" b="1" dirty="0">
                <a:cs typeface="Calibri" panose="020F0502020204030204" pitchFamily="34" charset="0"/>
              </a:rPr>
              <a:t>izvest</a:t>
            </a:r>
            <a:r>
              <a:rPr lang="lv-LV" dirty="0">
                <a:cs typeface="Calibri" panose="020F0502020204030204" pitchFamily="34" charset="0"/>
              </a:rPr>
              <a:t> uz šīm valstīm militārās preces, dubultā pielietojuma preces, dažādas ierīces, iekārtas, rezerves daļas u.c. </a:t>
            </a:r>
          </a:p>
        </p:txBody>
      </p:sp>
    </p:spTree>
    <p:extLst>
      <p:ext uri="{BB962C8B-B14F-4D97-AF65-F5344CB8AC3E}">
        <p14:creationId xmlns:p14="http://schemas.microsoft.com/office/powerpoint/2010/main" val="3087271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781050" y="681407"/>
            <a:ext cx="9886950" cy="1067240"/>
          </a:xfrm>
        </p:spPr>
        <p:txBody>
          <a:bodyPr anchor="b">
            <a:normAutofit/>
          </a:bodyPr>
          <a:lstStyle/>
          <a:p>
            <a:pPr algn="ctr"/>
            <a:r>
              <a:rPr lang="lv-LV" b="1" dirty="0">
                <a:latin typeface="+mn-lt"/>
              </a:rPr>
              <a:t>24.jūnijs: stājas spēkā 11.sankciju kārta</a:t>
            </a:r>
            <a:endParaRPr lang="lv-LV" dirty="0"/>
          </a:p>
        </p:txBody>
      </p:sp>
      <p:cxnSp>
        <p:nvCxnSpPr>
          <p:cNvPr id="63" name="Straight Connector 62">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825132A7-BFE3-51CA-3745-489F92BCEAC3}"/>
              </a:ext>
            </a:extLst>
          </p:cNvPr>
          <p:cNvSpPr txBox="1">
            <a:spLocks/>
          </p:cNvSpPr>
          <p:nvPr/>
        </p:nvSpPr>
        <p:spPr>
          <a:xfrm>
            <a:off x="697099" y="2296481"/>
            <a:ext cx="11178340" cy="4592964"/>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defRPr/>
            </a:pPr>
            <a:r>
              <a:rPr lang="lv-LV" sz="2900" dirty="0">
                <a:solidFill>
                  <a:srgbClr val="001933">
                    <a:hueOff val="0"/>
                    <a:satOff val="0"/>
                    <a:lumOff val="0"/>
                    <a:alphaOff val="0"/>
                  </a:srgbClr>
                </a:solidFill>
              </a:rPr>
              <a:t>Paplašināts </a:t>
            </a:r>
            <a:r>
              <a:rPr lang="lv-LV" sz="2900" b="1" dirty="0">
                <a:solidFill>
                  <a:srgbClr val="001933">
                    <a:hueOff val="0"/>
                    <a:satOff val="0"/>
                    <a:lumOff val="0"/>
                    <a:alphaOff val="0"/>
                  </a:srgbClr>
                </a:solidFill>
              </a:rPr>
              <a:t>tranzīta aizliegums </a:t>
            </a:r>
            <a:r>
              <a:rPr lang="lv-LV" sz="2900" dirty="0">
                <a:solidFill>
                  <a:srgbClr val="001933">
                    <a:hueOff val="0"/>
                    <a:satOff val="0"/>
                    <a:lumOff val="0"/>
                    <a:alphaOff val="0"/>
                  </a:srgbClr>
                </a:solidFill>
              </a:rPr>
              <a:t>paaugstināta riska precēm, ko eksportē no ES uz </a:t>
            </a:r>
            <a:r>
              <a:rPr lang="lv-LV" sz="2900" dirty="0" err="1">
                <a:solidFill>
                  <a:srgbClr val="001933">
                    <a:hueOff val="0"/>
                    <a:satOff val="0"/>
                    <a:lumOff val="0"/>
                    <a:alphaOff val="0"/>
                  </a:srgbClr>
                </a:solidFill>
              </a:rPr>
              <a:t>trešām</a:t>
            </a:r>
            <a:r>
              <a:rPr lang="lv-LV" sz="2900" dirty="0">
                <a:solidFill>
                  <a:srgbClr val="001933">
                    <a:hueOff val="0"/>
                    <a:satOff val="0"/>
                    <a:lumOff val="0"/>
                    <a:alphaOff val="0"/>
                  </a:srgbClr>
                </a:solidFill>
              </a:rPr>
              <a:t> valstīm </a:t>
            </a:r>
            <a:r>
              <a:rPr lang="lv-LV" sz="2900" b="1" dirty="0">
                <a:solidFill>
                  <a:srgbClr val="001933">
                    <a:hueOff val="0"/>
                    <a:satOff val="0"/>
                    <a:lumOff val="0"/>
                    <a:alphaOff val="0"/>
                  </a:srgbClr>
                </a:solidFill>
              </a:rPr>
              <a:t>caur Krieviju</a:t>
            </a:r>
            <a:r>
              <a:rPr lang="lv-LV" sz="2900" dirty="0">
                <a:solidFill>
                  <a:srgbClr val="001933">
                    <a:hueOff val="0"/>
                    <a:satOff val="0"/>
                    <a:lumOff val="0"/>
                    <a:alphaOff val="0"/>
                  </a:srgbClr>
                </a:solidFill>
              </a:rPr>
              <a:t>. </a:t>
            </a:r>
          </a:p>
          <a:p>
            <a:pPr marL="0" indent="0">
              <a:lnSpc>
                <a:spcPct val="120000"/>
              </a:lnSpc>
              <a:buNone/>
              <a:defRPr/>
            </a:pPr>
            <a:endParaRPr lang="lv-LV" sz="1300" dirty="0">
              <a:solidFill>
                <a:schemeClr val="tx2">
                  <a:lumMod val="95000"/>
                  <a:lumOff val="5000"/>
                </a:schemeClr>
              </a:solidFill>
            </a:endParaRPr>
          </a:p>
          <a:p>
            <a:pPr marL="0" indent="0">
              <a:lnSpc>
                <a:spcPct val="120000"/>
              </a:lnSpc>
              <a:buNone/>
              <a:defRPr/>
            </a:pPr>
            <a:r>
              <a:rPr lang="lv-LV" sz="2900" dirty="0">
                <a:solidFill>
                  <a:srgbClr val="001933">
                    <a:hueOff val="0"/>
                    <a:satOff val="0"/>
                    <a:lumOff val="0"/>
                    <a:alphaOff val="0"/>
                  </a:srgbClr>
                </a:solidFill>
              </a:rPr>
              <a:t>Ierobežojumi </a:t>
            </a:r>
            <a:r>
              <a:rPr lang="lv-LV" sz="2900" b="1" dirty="0">
                <a:solidFill>
                  <a:srgbClr val="001933">
                    <a:hueOff val="0"/>
                    <a:satOff val="0"/>
                    <a:lumOff val="0"/>
                    <a:alphaOff val="0"/>
                  </a:srgbClr>
                </a:solidFill>
              </a:rPr>
              <a:t>eksportēt </a:t>
            </a:r>
            <a:r>
              <a:rPr lang="lv-LV" sz="2900" dirty="0">
                <a:solidFill>
                  <a:srgbClr val="001933">
                    <a:hueOff val="0"/>
                    <a:satOff val="0"/>
                    <a:lumOff val="0"/>
                    <a:alphaOff val="0"/>
                  </a:srgbClr>
                </a:solidFill>
              </a:rPr>
              <a:t>vēl 15 veidu tehnoloģiskas preces, kas atrastas kaujas laukā Ukrainā, vai aprīkojumu, kas nepieciešams šādu preču ražošanai.</a:t>
            </a:r>
          </a:p>
          <a:p>
            <a:pPr marL="0" indent="0">
              <a:lnSpc>
                <a:spcPct val="120000"/>
              </a:lnSpc>
              <a:buNone/>
              <a:defRPr/>
            </a:pPr>
            <a:endParaRPr lang="lv-LV" sz="1300" dirty="0">
              <a:solidFill>
                <a:srgbClr val="001933">
                  <a:hueOff val="0"/>
                  <a:satOff val="0"/>
                  <a:lumOff val="0"/>
                  <a:alphaOff val="0"/>
                </a:srgbClr>
              </a:solidFill>
            </a:endParaRPr>
          </a:p>
          <a:p>
            <a:pPr marL="0" indent="0">
              <a:lnSpc>
                <a:spcPct val="120000"/>
              </a:lnSpc>
              <a:buNone/>
              <a:defRPr/>
            </a:pPr>
            <a:r>
              <a:rPr lang="lv-LV" sz="2900" dirty="0">
                <a:solidFill>
                  <a:srgbClr val="001933">
                    <a:hueOff val="0"/>
                    <a:satOff val="0"/>
                    <a:lumOff val="0"/>
                    <a:alphaOff val="0"/>
                  </a:srgbClr>
                </a:solidFill>
              </a:rPr>
              <a:t>Aizliegums autotransporta uzņēmumiem pārvadāt ES teritorijā kravas, izmantojot </a:t>
            </a:r>
            <a:r>
              <a:rPr lang="lv-LV" sz="2900" b="1" dirty="0">
                <a:solidFill>
                  <a:srgbClr val="001933">
                    <a:hueOff val="0"/>
                    <a:satOff val="0"/>
                    <a:lumOff val="0"/>
                    <a:alphaOff val="0"/>
                  </a:srgbClr>
                </a:solidFill>
              </a:rPr>
              <a:t>Krievijā reģistrētas puspiekabes un piekabes </a:t>
            </a:r>
            <a:r>
              <a:rPr lang="lv-LV" sz="2900" dirty="0">
                <a:solidFill>
                  <a:srgbClr val="001933">
                    <a:hueOff val="0"/>
                    <a:satOff val="0"/>
                    <a:lumOff val="0"/>
                    <a:alphaOff val="0"/>
                  </a:srgbClr>
                </a:solidFill>
              </a:rPr>
              <a:t>(pārejas periods līdz 30.jūnijam).</a:t>
            </a:r>
          </a:p>
          <a:p>
            <a:pPr marL="0" indent="0">
              <a:lnSpc>
                <a:spcPct val="120000"/>
              </a:lnSpc>
              <a:buNone/>
              <a:defRPr/>
            </a:pPr>
            <a:endParaRPr lang="lv-LV" sz="1300" dirty="0">
              <a:solidFill>
                <a:srgbClr val="001933">
                  <a:hueOff val="0"/>
                  <a:satOff val="0"/>
                  <a:lumOff val="0"/>
                  <a:alphaOff val="0"/>
                </a:srgbClr>
              </a:solidFill>
            </a:endParaRPr>
          </a:p>
          <a:p>
            <a:pPr marL="0" indent="0">
              <a:lnSpc>
                <a:spcPct val="120000"/>
              </a:lnSpc>
              <a:buNone/>
              <a:defRPr/>
            </a:pPr>
            <a:r>
              <a:rPr lang="lv-LV" sz="2900" dirty="0">
                <a:solidFill>
                  <a:srgbClr val="001933">
                    <a:hueOff val="0"/>
                    <a:satOff val="0"/>
                    <a:lumOff val="0"/>
                    <a:alphaOff val="0"/>
                  </a:srgbClr>
                </a:solidFill>
              </a:rPr>
              <a:t>Paredzēts </a:t>
            </a:r>
            <a:r>
              <a:rPr lang="lv-LV" sz="2900" b="1" dirty="0">
                <a:solidFill>
                  <a:srgbClr val="001933">
                    <a:hueOff val="0"/>
                    <a:satOff val="0"/>
                    <a:lumOff val="0"/>
                    <a:alphaOff val="0"/>
                  </a:srgbClr>
                </a:solidFill>
              </a:rPr>
              <a:t>jauns instruments </a:t>
            </a:r>
            <a:r>
              <a:rPr lang="lv-LV" sz="2900" dirty="0">
                <a:solidFill>
                  <a:srgbClr val="001933">
                    <a:hueOff val="0"/>
                    <a:satOff val="0"/>
                    <a:lumOff val="0"/>
                    <a:alphaOff val="0"/>
                  </a:srgbClr>
                </a:solidFill>
              </a:rPr>
              <a:t>apiešanas novēršanai: tas ļaus ES ierobežot konkrētu sankcijām pakļautu preču un tehnoloģiju eksportu uz noteiktām </a:t>
            </a:r>
            <a:r>
              <a:rPr lang="lv-LV" sz="2900" dirty="0" err="1">
                <a:solidFill>
                  <a:srgbClr val="001933">
                    <a:hueOff val="0"/>
                    <a:satOff val="0"/>
                    <a:lumOff val="0"/>
                    <a:alphaOff val="0"/>
                  </a:srgbClr>
                </a:solidFill>
              </a:rPr>
              <a:t>trešām</a:t>
            </a:r>
            <a:r>
              <a:rPr lang="lv-LV" sz="2900" dirty="0">
                <a:solidFill>
                  <a:srgbClr val="001933">
                    <a:hueOff val="0"/>
                    <a:satOff val="0"/>
                    <a:lumOff val="0"/>
                    <a:alphaOff val="0"/>
                  </a:srgbClr>
                </a:solidFill>
              </a:rPr>
              <a:t> valstīm, kurās ir pastāvīgs un īpaši augsts apiešanas risks.</a:t>
            </a:r>
          </a:p>
          <a:p>
            <a:pPr>
              <a:lnSpc>
                <a:spcPct val="120000"/>
              </a:lnSpc>
              <a:defRPr/>
            </a:pPr>
            <a:endParaRPr lang="lv-LV" sz="2900" dirty="0">
              <a:solidFill>
                <a:schemeClr val="accent1"/>
              </a:solidFill>
            </a:endParaRPr>
          </a:p>
          <a:p>
            <a:pPr marL="685800" marR="0" lvl="1" indent="-228600" algn="just"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endParaRPr kumimoji="0" lang="lv-LV" sz="2400" b="0" i="0" u="none" strike="noStrike" kern="1200" cap="none" spc="0" normalizeH="0" baseline="0" noProof="0" dirty="0">
              <a:ln>
                <a:noFill/>
              </a:ln>
              <a:solidFill>
                <a:schemeClr val="accent1"/>
              </a:solidFill>
              <a:effectLst/>
              <a:uLnTx/>
              <a:uFillTx/>
              <a:latin typeface="+mj-lt"/>
              <a:ea typeface="+mn-ea"/>
              <a:cs typeface="+mn-cs"/>
            </a:endParaRPr>
          </a:p>
          <a:p>
            <a:pPr marL="685800" marR="0" lvl="1" indent="-228600" algn="just"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endParaRPr kumimoji="0" lang="lv-LV" sz="2400" b="0" i="0" u="none" strike="noStrike" kern="1200" cap="none" spc="0" normalizeH="0" baseline="0" noProof="0" dirty="0">
              <a:ln>
                <a:noFill/>
              </a:ln>
              <a:solidFill>
                <a:sysClr val="windowText" lastClr="000000"/>
              </a:solidFill>
              <a:effectLst/>
              <a:uLnTx/>
              <a:uFillTx/>
              <a:latin typeface="+mj-lt"/>
              <a:ea typeface="+mn-ea"/>
              <a:cs typeface="+mn-cs"/>
            </a:endParaRPr>
          </a:p>
        </p:txBody>
      </p:sp>
    </p:spTree>
    <p:extLst>
      <p:ext uri="{BB962C8B-B14F-4D97-AF65-F5344CB8AC3E}">
        <p14:creationId xmlns:p14="http://schemas.microsoft.com/office/powerpoint/2010/main" val="2588339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781049" y="644162"/>
            <a:ext cx="9886950" cy="1120402"/>
          </a:xfrm>
        </p:spPr>
        <p:txBody>
          <a:bodyPr anchor="b">
            <a:normAutofit fontScale="90000"/>
          </a:bodyPr>
          <a:lstStyle/>
          <a:p>
            <a:pPr algn="ctr"/>
            <a:r>
              <a:rPr lang="lv-LV" dirty="0"/>
              <a:t>Sankciju režīma īstenošana – prioritārs uzdevums</a:t>
            </a:r>
            <a:br>
              <a:rPr lang="lv-LV" dirty="0"/>
            </a:br>
            <a:r>
              <a:rPr lang="lv-LV" dirty="0"/>
              <a:t>VID Muitas pārvaldei</a:t>
            </a:r>
          </a:p>
        </p:txBody>
      </p:sp>
      <p:cxnSp>
        <p:nvCxnSpPr>
          <p:cNvPr id="63" name="Straight Connector 62">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A3D2E41-1A98-8E3D-4608-A70750EA4F7D}"/>
              </a:ext>
            </a:extLst>
          </p:cNvPr>
          <p:cNvSpPr>
            <a:spLocks noGrp="1"/>
          </p:cNvSpPr>
          <p:nvPr>
            <p:ph idx="1"/>
          </p:nvPr>
        </p:nvSpPr>
        <p:spPr>
          <a:xfrm>
            <a:off x="6659838" y="2326595"/>
            <a:ext cx="4693961" cy="4219442"/>
          </a:xfrm>
        </p:spPr>
        <p:txBody>
          <a:bodyPr>
            <a:normAutofit/>
          </a:bodyPr>
          <a:lstStyle/>
          <a:p>
            <a:endParaRPr lang="lv-LV" dirty="0"/>
          </a:p>
          <a:p>
            <a:endParaRPr lang="lv-LV" dirty="0"/>
          </a:p>
        </p:txBody>
      </p:sp>
      <p:graphicFrame>
        <p:nvGraphicFramePr>
          <p:cNvPr id="2" name="Diagram 1">
            <a:extLst>
              <a:ext uri="{FF2B5EF4-FFF2-40B4-BE49-F238E27FC236}">
                <a16:creationId xmlns:a16="http://schemas.microsoft.com/office/drawing/2014/main" id="{23857B0F-CFEF-7A7A-A9B7-2FE4080F090E}"/>
              </a:ext>
            </a:extLst>
          </p:cNvPr>
          <p:cNvGraphicFramePr/>
          <p:nvPr>
            <p:extLst>
              <p:ext uri="{D42A27DB-BD31-4B8C-83A1-F6EECF244321}">
                <p14:modId xmlns:p14="http://schemas.microsoft.com/office/powerpoint/2010/main" val="1530539020"/>
              </p:ext>
            </p:extLst>
          </p:nvPr>
        </p:nvGraphicFramePr>
        <p:xfrm>
          <a:off x="1047624" y="2546678"/>
          <a:ext cx="10125012" cy="39142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1566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781050" y="400053"/>
            <a:ext cx="9886950" cy="1162932"/>
          </a:xfrm>
        </p:spPr>
        <p:txBody>
          <a:bodyPr anchor="b">
            <a:normAutofit/>
          </a:bodyPr>
          <a:lstStyle/>
          <a:p>
            <a:pPr algn="ctr"/>
            <a:r>
              <a:rPr lang="lv-LV" b="1" dirty="0">
                <a:latin typeface="+mn-lt"/>
              </a:rPr>
              <a:t>Sankciju </a:t>
            </a:r>
            <a:r>
              <a:rPr lang="lv-LV" b="1" u="sng" dirty="0">
                <a:latin typeface="+mn-lt"/>
              </a:rPr>
              <a:t>neievērošana</a:t>
            </a:r>
            <a:r>
              <a:rPr lang="lv-LV" b="1" dirty="0">
                <a:latin typeface="+mn-lt"/>
              </a:rPr>
              <a:t> - riski</a:t>
            </a:r>
            <a:endParaRPr lang="lv-LV" dirty="0"/>
          </a:p>
        </p:txBody>
      </p:sp>
      <p:cxnSp>
        <p:nvCxnSpPr>
          <p:cNvPr id="63" name="Straight Connector 62">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A3D2E41-1A98-8E3D-4608-A70750EA4F7D}"/>
              </a:ext>
            </a:extLst>
          </p:cNvPr>
          <p:cNvSpPr>
            <a:spLocks noGrp="1"/>
          </p:cNvSpPr>
          <p:nvPr>
            <p:ph idx="1"/>
          </p:nvPr>
        </p:nvSpPr>
        <p:spPr>
          <a:xfrm>
            <a:off x="6659838" y="2326595"/>
            <a:ext cx="4693961" cy="4219442"/>
          </a:xfrm>
        </p:spPr>
        <p:txBody>
          <a:bodyPr>
            <a:normAutofit/>
          </a:bodyPr>
          <a:lstStyle/>
          <a:p>
            <a:endParaRPr lang="lv-LV" dirty="0"/>
          </a:p>
          <a:p>
            <a:endParaRPr lang="lv-LV" dirty="0"/>
          </a:p>
        </p:txBody>
      </p:sp>
      <p:sp>
        <p:nvSpPr>
          <p:cNvPr id="4" name="TextBox 3">
            <a:extLst>
              <a:ext uri="{FF2B5EF4-FFF2-40B4-BE49-F238E27FC236}">
                <a16:creationId xmlns:a16="http://schemas.microsoft.com/office/drawing/2014/main" id="{A4677995-EB8C-1B9D-B7B6-485B5E5FA8B3}"/>
              </a:ext>
            </a:extLst>
          </p:cNvPr>
          <p:cNvSpPr txBox="1"/>
          <p:nvPr/>
        </p:nvSpPr>
        <p:spPr>
          <a:xfrm>
            <a:off x="671579" y="2492732"/>
            <a:ext cx="4568907" cy="3416320"/>
          </a:xfrm>
          <a:prstGeom prst="rect">
            <a:avLst/>
          </a:prstGeom>
          <a:noFill/>
          <a:ln>
            <a:solidFill>
              <a:srgbClr val="C00000"/>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lv-LV" sz="2400" b="1" dirty="0">
                <a:solidFill>
                  <a:srgbClr val="C00000"/>
                </a:solidFill>
              </a:rPr>
              <a:t>Par sankciju pārkāpšanu draud kriminālatbildība</a:t>
            </a:r>
          </a:p>
          <a:p>
            <a:endParaRPr lang="lv-LV" sz="2400" b="1" dirty="0">
              <a:solidFill>
                <a:schemeClr val="tx1"/>
              </a:solidFill>
            </a:endParaRPr>
          </a:p>
          <a:p>
            <a:endParaRPr lang="lv-LV" sz="2400" b="1" dirty="0">
              <a:solidFill>
                <a:schemeClr val="tx1"/>
              </a:solidFill>
            </a:endParaRPr>
          </a:p>
          <a:p>
            <a:endParaRPr lang="lv-LV" sz="2400" b="1" dirty="0">
              <a:solidFill>
                <a:schemeClr val="tx1"/>
              </a:solidFill>
            </a:endParaRPr>
          </a:p>
          <a:p>
            <a:pPr algn="ctr"/>
            <a:r>
              <a:rPr lang="lv-LV" sz="2400" b="1" dirty="0">
                <a:solidFill>
                  <a:schemeClr val="tx1"/>
                </a:solidFill>
              </a:rPr>
              <a:t>Krimināllikuma 84.pants un kriminālatbildības sekas</a:t>
            </a:r>
          </a:p>
          <a:p>
            <a:endParaRPr lang="lv-LV" sz="2400" b="1" dirty="0">
              <a:solidFill>
                <a:srgbClr val="C00000"/>
              </a:solidFill>
            </a:endParaRPr>
          </a:p>
        </p:txBody>
      </p:sp>
      <p:sp>
        <p:nvSpPr>
          <p:cNvPr id="6" name="TextBox 5">
            <a:extLst>
              <a:ext uri="{FF2B5EF4-FFF2-40B4-BE49-F238E27FC236}">
                <a16:creationId xmlns:a16="http://schemas.microsoft.com/office/drawing/2014/main" id="{979BBED7-9B10-821E-5A03-30DBB7F0991A}"/>
              </a:ext>
            </a:extLst>
          </p:cNvPr>
          <p:cNvSpPr txBox="1"/>
          <p:nvPr/>
        </p:nvSpPr>
        <p:spPr>
          <a:xfrm>
            <a:off x="5831491" y="2401968"/>
            <a:ext cx="5338994" cy="830997"/>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lv-LV" sz="2400" dirty="0"/>
              <a:t>Uzņēmuma segmenta pārskatīšana</a:t>
            </a:r>
          </a:p>
        </p:txBody>
      </p:sp>
      <p:sp>
        <p:nvSpPr>
          <p:cNvPr id="7" name="TextBox 6">
            <a:extLst>
              <a:ext uri="{FF2B5EF4-FFF2-40B4-BE49-F238E27FC236}">
                <a16:creationId xmlns:a16="http://schemas.microsoft.com/office/drawing/2014/main" id="{9FC12A44-6F32-F958-F73F-B1B732655FC8}"/>
              </a:ext>
            </a:extLst>
          </p:cNvPr>
          <p:cNvSpPr txBox="1"/>
          <p:nvPr/>
        </p:nvSpPr>
        <p:spPr>
          <a:xfrm>
            <a:off x="5833642" y="4274289"/>
            <a:ext cx="5338994" cy="830997"/>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lv-LV" sz="2400" dirty="0"/>
              <a:t>Kontroles intensitātes palielinājums muitošanas laikā</a:t>
            </a:r>
          </a:p>
        </p:txBody>
      </p:sp>
      <p:sp>
        <p:nvSpPr>
          <p:cNvPr id="8" name="TextBox 7">
            <a:extLst>
              <a:ext uri="{FF2B5EF4-FFF2-40B4-BE49-F238E27FC236}">
                <a16:creationId xmlns:a16="http://schemas.microsoft.com/office/drawing/2014/main" id="{32F6E201-C3AA-92CC-E181-3FCADF131093}"/>
              </a:ext>
            </a:extLst>
          </p:cNvPr>
          <p:cNvSpPr txBox="1"/>
          <p:nvPr/>
        </p:nvSpPr>
        <p:spPr>
          <a:xfrm>
            <a:off x="5833642" y="3369895"/>
            <a:ext cx="5338994" cy="830997"/>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lv-LV" sz="2400" dirty="0" err="1"/>
              <a:t>Pēcmuitošanas</a:t>
            </a:r>
            <a:r>
              <a:rPr lang="lv-LV" sz="2400" dirty="0"/>
              <a:t> kontroles pasākumi  </a:t>
            </a:r>
          </a:p>
        </p:txBody>
      </p:sp>
      <p:sp>
        <p:nvSpPr>
          <p:cNvPr id="10" name="Arrow: Down 9">
            <a:extLst>
              <a:ext uri="{FF2B5EF4-FFF2-40B4-BE49-F238E27FC236}">
                <a16:creationId xmlns:a16="http://schemas.microsoft.com/office/drawing/2014/main" id="{468DDCE2-8555-279C-90E2-0B58455BDD18}"/>
              </a:ext>
            </a:extLst>
          </p:cNvPr>
          <p:cNvSpPr/>
          <p:nvPr/>
        </p:nvSpPr>
        <p:spPr>
          <a:xfrm>
            <a:off x="2631830" y="3369895"/>
            <a:ext cx="648404" cy="1088566"/>
          </a:xfrm>
          <a:prstGeom prst="downArrow">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v-LV"/>
          </a:p>
        </p:txBody>
      </p:sp>
      <p:sp>
        <p:nvSpPr>
          <p:cNvPr id="11" name="TextBox 10">
            <a:extLst>
              <a:ext uri="{FF2B5EF4-FFF2-40B4-BE49-F238E27FC236}">
                <a16:creationId xmlns:a16="http://schemas.microsoft.com/office/drawing/2014/main" id="{0A381766-D333-AAE6-6F26-31D7A1BCCB7C}"/>
              </a:ext>
            </a:extLst>
          </p:cNvPr>
          <p:cNvSpPr txBox="1"/>
          <p:nvPr/>
        </p:nvSpPr>
        <p:spPr>
          <a:xfrm>
            <a:off x="5831491" y="5249352"/>
            <a:ext cx="5341143" cy="830997"/>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lv-LV" sz="2400" dirty="0"/>
              <a:t>Komersanta atbilstības pārbaude piešķirtai atļaujai</a:t>
            </a:r>
          </a:p>
        </p:txBody>
      </p:sp>
    </p:spTree>
    <p:extLst>
      <p:ext uri="{BB962C8B-B14F-4D97-AF65-F5344CB8AC3E}">
        <p14:creationId xmlns:p14="http://schemas.microsoft.com/office/powerpoint/2010/main" val="2850770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781050" y="400053"/>
            <a:ext cx="9886950" cy="1583344"/>
          </a:xfrm>
        </p:spPr>
        <p:txBody>
          <a:bodyPr anchor="b">
            <a:normAutofit/>
          </a:bodyPr>
          <a:lstStyle/>
          <a:p>
            <a:pPr algn="ctr"/>
            <a:r>
              <a:rPr lang="lv-LV" b="1" dirty="0">
                <a:latin typeface="+mn-lt"/>
              </a:rPr>
              <a:t>Sankciju </a:t>
            </a:r>
            <a:r>
              <a:rPr lang="lv-LV" b="1" u="sng" dirty="0">
                <a:latin typeface="+mn-lt"/>
              </a:rPr>
              <a:t>ievērošana</a:t>
            </a:r>
            <a:r>
              <a:rPr lang="lv-LV" b="1" dirty="0">
                <a:latin typeface="+mn-lt"/>
              </a:rPr>
              <a:t> – risku mazināšana</a:t>
            </a:r>
            <a:endParaRPr lang="lv-LV" dirty="0"/>
          </a:p>
        </p:txBody>
      </p:sp>
      <p:sp>
        <p:nvSpPr>
          <p:cNvPr id="3" name="Content Placeholder 2">
            <a:extLst>
              <a:ext uri="{FF2B5EF4-FFF2-40B4-BE49-F238E27FC236}">
                <a16:creationId xmlns:a16="http://schemas.microsoft.com/office/drawing/2014/main" id="{DA3D2E41-1A98-8E3D-4608-A70750EA4F7D}"/>
              </a:ext>
            </a:extLst>
          </p:cNvPr>
          <p:cNvSpPr>
            <a:spLocks noGrp="1"/>
          </p:cNvSpPr>
          <p:nvPr>
            <p:ph idx="1"/>
          </p:nvPr>
        </p:nvSpPr>
        <p:spPr>
          <a:xfrm>
            <a:off x="6659838" y="2326595"/>
            <a:ext cx="4693961" cy="4219442"/>
          </a:xfrm>
        </p:spPr>
        <p:txBody>
          <a:bodyPr>
            <a:normAutofit/>
          </a:bodyPr>
          <a:lstStyle/>
          <a:p>
            <a:endParaRPr lang="lv-LV" dirty="0"/>
          </a:p>
          <a:p>
            <a:endParaRPr lang="lv-LV" dirty="0"/>
          </a:p>
        </p:txBody>
      </p:sp>
      <p:graphicFrame>
        <p:nvGraphicFramePr>
          <p:cNvPr id="2" name="Content Placeholder 5">
            <a:extLst>
              <a:ext uri="{FF2B5EF4-FFF2-40B4-BE49-F238E27FC236}">
                <a16:creationId xmlns:a16="http://schemas.microsoft.com/office/drawing/2014/main" id="{E4466EA5-AD19-F540-6221-9D442A35CFDB}"/>
              </a:ext>
            </a:extLst>
          </p:cNvPr>
          <p:cNvGraphicFramePr>
            <a:graphicFrameLocks/>
          </p:cNvGraphicFramePr>
          <p:nvPr>
            <p:extLst>
              <p:ext uri="{D42A27DB-BD31-4B8C-83A1-F6EECF244321}">
                <p14:modId xmlns:p14="http://schemas.microsoft.com/office/powerpoint/2010/main" val="3728863058"/>
              </p:ext>
            </p:extLst>
          </p:nvPr>
        </p:nvGraphicFramePr>
        <p:xfrm>
          <a:off x="186606" y="2271003"/>
          <a:ext cx="12005394" cy="4330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6572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A04F4-8F95-4721-8389-B29D8176D26D}"/>
              </a:ext>
            </a:extLst>
          </p:cNvPr>
          <p:cNvSpPr>
            <a:spLocks noGrp="1"/>
          </p:cNvSpPr>
          <p:nvPr>
            <p:ph type="title"/>
          </p:nvPr>
        </p:nvSpPr>
        <p:spPr>
          <a:xfrm>
            <a:off x="935954" y="201688"/>
            <a:ext cx="9867900" cy="854075"/>
          </a:xfrm>
        </p:spPr>
        <p:txBody>
          <a:bodyPr>
            <a:normAutofit fontScale="90000"/>
          </a:bodyPr>
          <a:lstStyle/>
          <a:p>
            <a:r>
              <a:rPr lang="lv-LV" dirty="0"/>
              <a:t>Latvijas muitas veiktās sankciju kontroles </a:t>
            </a:r>
            <a:br>
              <a:rPr lang="lv-LV" dirty="0"/>
            </a:br>
            <a:r>
              <a:rPr lang="lv-LV" b="0" dirty="0"/>
              <a:t>līdz 2023.gada 1.jūnijam</a:t>
            </a:r>
          </a:p>
        </p:txBody>
      </p:sp>
      <p:graphicFrame>
        <p:nvGraphicFramePr>
          <p:cNvPr id="9" name="Content Placeholder 2">
            <a:extLst>
              <a:ext uri="{FF2B5EF4-FFF2-40B4-BE49-F238E27FC236}">
                <a16:creationId xmlns:a16="http://schemas.microsoft.com/office/drawing/2014/main" id="{AD4DE314-F920-6502-8E42-931F4381FF6D}"/>
              </a:ext>
            </a:extLst>
          </p:cNvPr>
          <p:cNvGraphicFramePr>
            <a:graphicFrameLocks noGrp="1"/>
          </p:cNvGraphicFramePr>
          <p:nvPr>
            <p:ph idx="1"/>
            <p:extLst>
              <p:ext uri="{D42A27DB-BD31-4B8C-83A1-F6EECF244321}">
                <p14:modId xmlns:p14="http://schemas.microsoft.com/office/powerpoint/2010/main" val="3794805645"/>
              </p:ext>
            </p:extLst>
          </p:nvPr>
        </p:nvGraphicFramePr>
        <p:xfrm>
          <a:off x="999462" y="633898"/>
          <a:ext cx="10870452" cy="5991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B576CB7B-FAFF-4DFC-AB30-0A4325EAA310}"/>
              </a:ext>
            </a:extLst>
          </p:cNvPr>
          <p:cNvSpPr txBox="1"/>
          <p:nvPr/>
        </p:nvSpPr>
        <p:spPr>
          <a:xfrm>
            <a:off x="1184339" y="6180860"/>
            <a:ext cx="11483597" cy="369332"/>
          </a:xfrm>
          <a:prstGeom prst="rect">
            <a:avLst/>
          </a:prstGeom>
          <a:noFill/>
        </p:spPr>
        <p:txBody>
          <a:bodyPr wrap="square">
            <a:spAutoFit/>
          </a:bodyPr>
          <a:lstStyle/>
          <a:p>
            <a:r>
              <a:rPr lang="lv-LV" dirty="0"/>
              <a:t>2022.gadā uzsākti </a:t>
            </a:r>
            <a:r>
              <a:rPr lang="lv-LV" b="1" dirty="0"/>
              <a:t>114</a:t>
            </a:r>
            <a:r>
              <a:rPr lang="lv-LV" dirty="0"/>
              <a:t>, bet 2023.gadā – </a:t>
            </a:r>
            <a:r>
              <a:rPr lang="lv-LV" b="1" dirty="0"/>
              <a:t>56</a:t>
            </a:r>
            <a:r>
              <a:rPr lang="lv-LV" dirty="0"/>
              <a:t> kriminālprocesi (kopā </a:t>
            </a:r>
            <a:r>
              <a:rPr lang="lv-LV" b="1" dirty="0"/>
              <a:t>170</a:t>
            </a:r>
            <a:r>
              <a:rPr lang="lv-LV" dirty="0"/>
              <a:t>).</a:t>
            </a:r>
            <a:r>
              <a:rPr lang="lv-LV" b="1" dirty="0">
                <a:solidFill>
                  <a:srgbClr val="C00000"/>
                </a:solidFill>
              </a:rPr>
              <a:t> </a:t>
            </a:r>
            <a:endParaRPr lang="lv-LV" dirty="0"/>
          </a:p>
        </p:txBody>
      </p:sp>
      <p:sp>
        <p:nvSpPr>
          <p:cNvPr id="3" name="TextBox 2">
            <a:extLst>
              <a:ext uri="{FF2B5EF4-FFF2-40B4-BE49-F238E27FC236}">
                <a16:creationId xmlns:a16="http://schemas.microsoft.com/office/drawing/2014/main" id="{0E4F4970-6C8A-0EC0-4AA2-3049391870C1}"/>
              </a:ext>
            </a:extLst>
          </p:cNvPr>
          <p:cNvSpPr txBox="1"/>
          <p:nvPr/>
        </p:nvSpPr>
        <p:spPr>
          <a:xfrm>
            <a:off x="999462" y="5179843"/>
            <a:ext cx="1881962" cy="369332"/>
          </a:xfrm>
          <a:prstGeom prst="rect">
            <a:avLst/>
          </a:prstGeom>
          <a:noFill/>
          <a:ln>
            <a:solidFill>
              <a:srgbClr val="C00000"/>
            </a:solidFill>
          </a:ln>
          <a:scene3d>
            <a:camera prst="perspectiveHeroicExtremeLeftFacing"/>
            <a:lightRig rig="threePt" dir="t"/>
          </a:scene3d>
        </p:spPr>
        <p:txBody>
          <a:bodyPr wrap="square" rtlCol="0">
            <a:spAutoFit/>
          </a:bodyPr>
          <a:lstStyle/>
          <a:p>
            <a:r>
              <a:rPr lang="lv-LV" i="1" dirty="0">
                <a:solidFill>
                  <a:srgbClr val="C00000"/>
                </a:solidFill>
              </a:rPr>
              <a:t>Kopā 153 573</a:t>
            </a:r>
          </a:p>
        </p:txBody>
      </p:sp>
      <p:sp>
        <p:nvSpPr>
          <p:cNvPr id="4" name="TextBox 3">
            <a:extLst>
              <a:ext uri="{FF2B5EF4-FFF2-40B4-BE49-F238E27FC236}">
                <a16:creationId xmlns:a16="http://schemas.microsoft.com/office/drawing/2014/main" id="{9114CF9F-8F5F-5E22-0D8F-81B421E7F469}"/>
              </a:ext>
            </a:extLst>
          </p:cNvPr>
          <p:cNvSpPr txBox="1"/>
          <p:nvPr/>
        </p:nvSpPr>
        <p:spPr>
          <a:xfrm>
            <a:off x="3701903" y="5179843"/>
            <a:ext cx="1881962" cy="382772"/>
          </a:xfrm>
          <a:prstGeom prst="rect">
            <a:avLst/>
          </a:prstGeom>
          <a:noFill/>
          <a:ln>
            <a:solidFill>
              <a:srgbClr val="C00000"/>
            </a:solidFill>
          </a:ln>
          <a:scene3d>
            <a:camera prst="perspectiveHeroicExtremeLeftFacing"/>
            <a:lightRig rig="threePt" dir="t"/>
          </a:scene3d>
        </p:spPr>
        <p:txBody>
          <a:bodyPr wrap="square" rtlCol="0">
            <a:spAutoFit/>
          </a:bodyPr>
          <a:lstStyle/>
          <a:p>
            <a:r>
              <a:rPr lang="lv-LV" i="1" dirty="0">
                <a:solidFill>
                  <a:srgbClr val="C00000"/>
                </a:solidFill>
              </a:rPr>
              <a:t>Kopā 4702</a:t>
            </a:r>
          </a:p>
        </p:txBody>
      </p:sp>
      <p:sp>
        <p:nvSpPr>
          <p:cNvPr id="5" name="TextBox 4">
            <a:extLst>
              <a:ext uri="{FF2B5EF4-FFF2-40B4-BE49-F238E27FC236}">
                <a16:creationId xmlns:a16="http://schemas.microsoft.com/office/drawing/2014/main" id="{E6A5DEF4-B3A8-5ADC-5C52-E858591EAAAE}"/>
              </a:ext>
            </a:extLst>
          </p:cNvPr>
          <p:cNvSpPr txBox="1"/>
          <p:nvPr/>
        </p:nvSpPr>
        <p:spPr>
          <a:xfrm>
            <a:off x="9534747" y="1747306"/>
            <a:ext cx="1721299" cy="369332"/>
          </a:xfrm>
          <a:prstGeom prst="rect">
            <a:avLst/>
          </a:prstGeom>
          <a:noFill/>
          <a:ln>
            <a:solidFill>
              <a:srgbClr val="C00000"/>
            </a:solidFill>
          </a:ln>
          <a:scene3d>
            <a:camera prst="perspectiveHeroicExtremeLeftFacing"/>
            <a:lightRig rig="threePt" dir="t"/>
          </a:scene3d>
        </p:spPr>
        <p:txBody>
          <a:bodyPr wrap="square" rtlCol="0">
            <a:spAutoFit/>
          </a:bodyPr>
          <a:lstStyle/>
          <a:p>
            <a:r>
              <a:rPr lang="lv-LV" i="1" dirty="0">
                <a:solidFill>
                  <a:srgbClr val="C00000"/>
                </a:solidFill>
              </a:rPr>
              <a:t>Kopā 1019</a:t>
            </a:r>
          </a:p>
        </p:txBody>
      </p:sp>
      <p:sp>
        <p:nvSpPr>
          <p:cNvPr id="6" name="TextBox 5">
            <a:extLst>
              <a:ext uri="{FF2B5EF4-FFF2-40B4-BE49-F238E27FC236}">
                <a16:creationId xmlns:a16="http://schemas.microsoft.com/office/drawing/2014/main" id="{0FDCA0AF-21F9-8C62-2D34-2361844D8FE7}"/>
              </a:ext>
            </a:extLst>
          </p:cNvPr>
          <p:cNvSpPr txBox="1"/>
          <p:nvPr/>
        </p:nvSpPr>
        <p:spPr>
          <a:xfrm>
            <a:off x="6480544" y="5179843"/>
            <a:ext cx="1881962" cy="382772"/>
          </a:xfrm>
          <a:prstGeom prst="rect">
            <a:avLst/>
          </a:prstGeom>
          <a:noFill/>
          <a:ln>
            <a:solidFill>
              <a:srgbClr val="C00000"/>
            </a:solidFill>
          </a:ln>
          <a:scene3d>
            <a:camera prst="perspectiveHeroicExtremeLeftFacing"/>
            <a:lightRig rig="threePt" dir="t"/>
          </a:scene3d>
        </p:spPr>
        <p:txBody>
          <a:bodyPr wrap="square" rtlCol="0">
            <a:spAutoFit/>
          </a:bodyPr>
          <a:lstStyle/>
          <a:p>
            <a:r>
              <a:rPr lang="lv-LV" i="1" dirty="0">
                <a:solidFill>
                  <a:srgbClr val="C00000"/>
                </a:solidFill>
              </a:rPr>
              <a:t>Kopā 4937</a:t>
            </a:r>
          </a:p>
        </p:txBody>
      </p:sp>
      <p:sp>
        <p:nvSpPr>
          <p:cNvPr id="7" name="TextBox 6">
            <a:extLst>
              <a:ext uri="{FF2B5EF4-FFF2-40B4-BE49-F238E27FC236}">
                <a16:creationId xmlns:a16="http://schemas.microsoft.com/office/drawing/2014/main" id="{6633EA1D-2B97-6659-96A6-BF550093CE99}"/>
              </a:ext>
            </a:extLst>
          </p:cNvPr>
          <p:cNvSpPr txBox="1"/>
          <p:nvPr/>
        </p:nvSpPr>
        <p:spPr>
          <a:xfrm>
            <a:off x="9534747" y="5179843"/>
            <a:ext cx="1881962" cy="382772"/>
          </a:xfrm>
          <a:prstGeom prst="rect">
            <a:avLst/>
          </a:prstGeom>
          <a:noFill/>
          <a:ln>
            <a:solidFill>
              <a:srgbClr val="C00000"/>
            </a:solidFill>
          </a:ln>
          <a:scene3d>
            <a:camera prst="perspectiveHeroicExtremeLeftFacing"/>
            <a:lightRig rig="threePt" dir="t"/>
          </a:scene3d>
        </p:spPr>
        <p:txBody>
          <a:bodyPr wrap="square" rtlCol="0">
            <a:spAutoFit/>
          </a:bodyPr>
          <a:lstStyle/>
          <a:p>
            <a:r>
              <a:rPr lang="lv-LV" i="1" dirty="0">
                <a:solidFill>
                  <a:srgbClr val="C00000"/>
                </a:solidFill>
              </a:rPr>
              <a:t>Kopā 1470</a:t>
            </a:r>
          </a:p>
        </p:txBody>
      </p:sp>
      <p:sp>
        <p:nvSpPr>
          <p:cNvPr id="8" name="TextBox 7">
            <a:extLst>
              <a:ext uri="{FF2B5EF4-FFF2-40B4-BE49-F238E27FC236}">
                <a16:creationId xmlns:a16="http://schemas.microsoft.com/office/drawing/2014/main" id="{510ABDC9-E492-72C5-F8D3-3BDDAB1814D4}"/>
              </a:ext>
            </a:extLst>
          </p:cNvPr>
          <p:cNvSpPr txBox="1"/>
          <p:nvPr/>
        </p:nvSpPr>
        <p:spPr>
          <a:xfrm>
            <a:off x="999462" y="1208792"/>
            <a:ext cx="8826344" cy="338554"/>
          </a:xfrm>
          <a:prstGeom prst="rect">
            <a:avLst/>
          </a:prstGeom>
          <a:noFill/>
          <a:ln w="3175">
            <a:solidFill>
              <a:schemeClr val="accent3">
                <a:lumMod val="75000"/>
              </a:schemeClr>
            </a:solidFill>
          </a:ln>
        </p:spPr>
        <p:txBody>
          <a:bodyPr wrap="square" rtlCol="0">
            <a:spAutoFit/>
          </a:bodyPr>
          <a:lstStyle/>
          <a:p>
            <a:pPr algn="ctr"/>
            <a:r>
              <a:rPr lang="lv-LV" sz="1600" dirty="0">
                <a:solidFill>
                  <a:schemeClr val="accent6">
                    <a:lumMod val="50000"/>
                  </a:schemeClr>
                </a:solidFill>
              </a:rPr>
              <a:t>Aptuveni 70% no muitas kontrolēm ir saistītas ar sankciju uzraudzību</a:t>
            </a:r>
          </a:p>
        </p:txBody>
      </p:sp>
    </p:spTree>
    <p:extLst>
      <p:ext uri="{BB962C8B-B14F-4D97-AF65-F5344CB8AC3E}">
        <p14:creationId xmlns:p14="http://schemas.microsoft.com/office/powerpoint/2010/main" val="184163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3960F-EFBA-427D-B6AB-1D637A1CB52F}"/>
              </a:ext>
            </a:extLst>
          </p:cNvPr>
          <p:cNvSpPr>
            <a:spLocks noGrp="1"/>
          </p:cNvSpPr>
          <p:nvPr>
            <p:ph type="title"/>
          </p:nvPr>
        </p:nvSpPr>
        <p:spPr>
          <a:xfrm>
            <a:off x="781050" y="400053"/>
            <a:ext cx="9886950" cy="1067239"/>
          </a:xfrm>
        </p:spPr>
        <p:txBody>
          <a:bodyPr anchor="b">
            <a:normAutofit/>
          </a:bodyPr>
          <a:lstStyle/>
          <a:p>
            <a:pPr algn="ctr"/>
            <a:r>
              <a:rPr lang="lv-LV" sz="2800" b="1" dirty="0">
                <a:latin typeface="+mn-lt"/>
              </a:rPr>
              <a:t>Pārkāpumi - tendences</a:t>
            </a:r>
            <a:endParaRPr lang="lv-LV" dirty="0"/>
          </a:p>
        </p:txBody>
      </p:sp>
      <p:cxnSp>
        <p:nvCxnSpPr>
          <p:cNvPr id="63" name="Straight Connector 62">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Diagram 1">
            <a:extLst>
              <a:ext uri="{FF2B5EF4-FFF2-40B4-BE49-F238E27FC236}">
                <a16:creationId xmlns:a16="http://schemas.microsoft.com/office/drawing/2014/main" id="{C2354D54-AE7B-B852-D64E-6E4E6387F915}"/>
              </a:ext>
            </a:extLst>
          </p:cNvPr>
          <p:cNvGraphicFramePr/>
          <p:nvPr>
            <p:extLst>
              <p:ext uri="{D42A27DB-BD31-4B8C-83A1-F6EECF244321}">
                <p14:modId xmlns:p14="http://schemas.microsoft.com/office/powerpoint/2010/main" val="3071281138"/>
              </p:ext>
            </p:extLst>
          </p:nvPr>
        </p:nvGraphicFramePr>
        <p:xfrm>
          <a:off x="-333190" y="2361239"/>
          <a:ext cx="12115430" cy="4496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0333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6F7B-ED0B-41C3-8760-8CF5D690889D}"/>
              </a:ext>
            </a:extLst>
          </p:cNvPr>
          <p:cNvSpPr>
            <a:spLocks noGrp="1"/>
          </p:cNvSpPr>
          <p:nvPr>
            <p:ph type="title"/>
          </p:nvPr>
        </p:nvSpPr>
        <p:spPr/>
        <p:txBody>
          <a:bodyPr/>
          <a:lstStyle/>
          <a:p>
            <a:r>
              <a:rPr lang="lv-LV" dirty="0">
                <a:solidFill>
                  <a:srgbClr val="002060"/>
                </a:solidFill>
              </a:rPr>
              <a:t>Sankcijām pakļautu preču pārvietošanas novēršana - piemēri</a:t>
            </a:r>
            <a:endParaRPr lang="lv-LV" b="1" dirty="0">
              <a:solidFill>
                <a:srgbClr val="00206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1899184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VID dizains">
  <a:themeElements>
    <a:clrScheme name="Custom 1">
      <a:dk1>
        <a:srgbClr val="001933"/>
      </a:dk1>
      <a:lt1>
        <a:sysClr val="window" lastClr="FFFFFF"/>
      </a:lt1>
      <a:dk2>
        <a:srgbClr val="000000"/>
      </a:dk2>
      <a:lt2>
        <a:srgbClr val="E7E6E6"/>
      </a:lt2>
      <a:accent1>
        <a:srgbClr val="002060"/>
      </a:accent1>
      <a:accent2>
        <a:srgbClr val="8496B0"/>
      </a:accent2>
      <a:accent3>
        <a:srgbClr val="A5A5A5"/>
      </a:accent3>
      <a:accent4>
        <a:srgbClr val="005390"/>
      </a:accent4>
      <a:accent5>
        <a:srgbClr val="0070C0"/>
      </a:accent5>
      <a:accent6>
        <a:srgbClr val="0033CC"/>
      </a:accent6>
      <a:hlink>
        <a:srgbClr val="0070C0"/>
      </a:hlink>
      <a:folHlink>
        <a:srgbClr val="0070C0"/>
      </a:folHlink>
    </a:clrScheme>
    <a:fontScheme name="VI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4488</TotalTime>
  <Words>1337</Words>
  <Application>Microsoft Office PowerPoint</Application>
  <PresentationFormat>Widescreen</PresentationFormat>
  <Paragraphs>136</Paragraphs>
  <Slides>14</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Calibri Light</vt:lpstr>
      <vt:lpstr>Times New Roman</vt:lpstr>
      <vt:lpstr>Verdana</vt:lpstr>
      <vt:lpstr>Wingdings</vt:lpstr>
      <vt:lpstr>Office Theme</vt:lpstr>
      <vt:lpstr>1_VID dizains</vt:lpstr>
      <vt:lpstr>PowerPoint Presentation</vt:lpstr>
      <vt:lpstr>PowerPoint Presentation</vt:lpstr>
      <vt:lpstr>24.jūnijs: stājas spēkā 11.sankciju kārta</vt:lpstr>
      <vt:lpstr>Sankciju režīma īstenošana – prioritārs uzdevums VID Muitas pārvaldei</vt:lpstr>
      <vt:lpstr>Sankciju neievērošana - riski</vt:lpstr>
      <vt:lpstr>Sankciju ievērošana – risku mazināšana</vt:lpstr>
      <vt:lpstr>Latvijas muitas veiktās sankciju kontroles  līdz 2023.gada 1.jūnijam</vt:lpstr>
      <vt:lpstr>Pārkāpumi - tendences</vt:lpstr>
      <vt:lpstr>Sankcijām pakļautu preču pārvietošanas novēršana - piemēri</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Dace Brimerberga</dc:creator>
  <cp:lastModifiedBy>Mediju Tilts</cp:lastModifiedBy>
  <cp:revision>170</cp:revision>
  <dcterms:created xsi:type="dcterms:W3CDTF">2022-04-28T18:52:56Z</dcterms:created>
  <dcterms:modified xsi:type="dcterms:W3CDTF">2023-06-27T06:24:06Z</dcterms:modified>
</cp:coreProperties>
</file>